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4" r:id="rId2"/>
    <p:sldId id="322" r:id="rId3"/>
    <p:sldId id="285" r:id="rId4"/>
    <p:sldId id="321" r:id="rId5"/>
    <p:sldId id="320" r:id="rId6"/>
    <p:sldId id="324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1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574A"/>
    <a:srgbClr val="E23D2C"/>
    <a:srgbClr val="BFFF9F"/>
    <a:srgbClr val="DDFAA4"/>
    <a:srgbClr val="226C30"/>
    <a:srgbClr val="4CC05A"/>
    <a:srgbClr val="99FFCC"/>
    <a:srgbClr val="36AC4C"/>
    <a:srgbClr val="AAE8C6"/>
    <a:srgbClr val="DA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75467-3913-4857-B885-EE6875E806E9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31CB4-E1A3-4852-B3D8-CEB17A2141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9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DDB2-3913-4F03-BCEC-C1CB4E00093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31CB4-E1A3-4852-B3D8-CEB17A2141E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8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6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9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6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0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3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018A4-EF1A-4404-8700-E370EFAB7EC4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6BDE-5135-4D0C-9063-69B45C019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9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rspch@rspch.by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4.jpeg"/><Relationship Id="rId4" Type="http://schemas.microsoft.com/office/2007/relationships/hdphoto" Target="../media/hdphoto2.wdp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D9289E8416125B6F486401622CB1700B9110FDF8890DA469F4D332F698AD4E7FB3791C8F3E23E617D092B52EZ5S9H" TargetMode="External"/><Relationship Id="rId13" Type="http://schemas.openxmlformats.org/officeDocument/2006/relationships/image" Target="../media/image1.png"/><Relationship Id="rId3" Type="http://schemas.openxmlformats.org/officeDocument/2006/relationships/hyperlink" Target="consultantplus://offline/ref=D9289E8416125B6F486401622CB1700B9110FDF88905A368F3DE3AAB92A51773B17E13D02924AF1BD192B4265AZCS4H" TargetMode="External"/><Relationship Id="rId7" Type="http://schemas.openxmlformats.org/officeDocument/2006/relationships/hyperlink" Target="consultantplus://offline/ref=D9289E8416125B6F486401622CB1700B9110FDF88905A368F3DE3AAB92A51773B17E13D02924AF1BD192B42459ZCS7H" TargetMode="External"/><Relationship Id="rId12" Type="http://schemas.openxmlformats.org/officeDocument/2006/relationships/image" Target="../media/image5.png"/><Relationship Id="rId2" Type="http://schemas.openxmlformats.org/officeDocument/2006/relationships/hyperlink" Target="consultantplus://offline/ref=D9289E8416125B6F486401622CB1700B9110FDF88905A368F3DE3AAB92A51773B17E13D02924AF1BD192B4265AZCS0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D9289E8416125B6F486401622CB1700B9110FDF88905A368F3DE3AAB92A51773B17E13D02924AF1BD192B42654ZCS0H" TargetMode="External"/><Relationship Id="rId11" Type="http://schemas.openxmlformats.org/officeDocument/2006/relationships/image" Target="../media/image4.jpeg"/><Relationship Id="rId5" Type="http://schemas.openxmlformats.org/officeDocument/2006/relationships/hyperlink" Target="consultantplus://offline/ref=D9289E8416125B6F486401622CB1700B9110FDF88905A368F3DE3AAB92A51773B17E13D02924AF1BD192B4265BZCS9H" TargetMode="External"/><Relationship Id="rId15" Type="http://schemas.openxmlformats.org/officeDocument/2006/relationships/image" Target="../media/image2.png"/><Relationship Id="rId10" Type="http://schemas.openxmlformats.org/officeDocument/2006/relationships/image" Target="../media/image3.jpeg"/><Relationship Id="rId4" Type="http://schemas.openxmlformats.org/officeDocument/2006/relationships/hyperlink" Target="consultantplus://offline/ref=D9289E8416125B6F486401622CB1700B9110FDF88905A368F3DE3AAB92A51773B17E13D02924AF1BD192B4265BZCS4H" TargetMode="External"/><Relationship Id="rId9" Type="http://schemas.openxmlformats.org/officeDocument/2006/relationships/hyperlink" Target="#Par665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12776"/>
            <a:ext cx="8572560" cy="30163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Требования безопасности издательской продукции для детей в соответствии с</a:t>
            </a:r>
            <a:br>
              <a:rPr lang="ru-RU" sz="2800" dirty="0" smtClean="0"/>
            </a:br>
            <a:r>
              <a:rPr lang="ru-RU" sz="2800" dirty="0" smtClean="0"/>
              <a:t>ТР ТС 007/2011 «О безопасности продукции, предназначенной для детей и подростков» и Гигиеническим нормативом «Показатели безопасности отдельных видов продукции для детей»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714884"/>
            <a:ext cx="7000924" cy="146684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Жуковская Инесса Викторовна,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i="1" dirty="0" smtClean="0">
                <a:solidFill>
                  <a:schemeClr val="tx1"/>
                </a:solidFill>
              </a:rPr>
              <a:t>научный сотрудник лаборатории гигиены детей и подростков </a:t>
            </a:r>
          </a:p>
          <a:p>
            <a:pPr algn="l">
              <a:spcBef>
                <a:spcPts val="600"/>
              </a:spcBef>
            </a:pPr>
            <a:r>
              <a:rPr lang="ru-RU" sz="1600" i="1" dirty="0" smtClean="0">
                <a:solidFill>
                  <a:schemeClr val="tx1"/>
                </a:solidFill>
              </a:rPr>
              <a:t>Республиканское унитарное предприятие «Научно-практический центр гигиены», Минск, Беларусь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001156" cy="365125"/>
          </a:xfrm>
        </p:spPr>
        <p:txBody>
          <a:bodyPr/>
          <a:lstStyle/>
          <a:p>
            <a:r>
              <a:rPr lang="ru-RU" dirty="0" smtClean="0"/>
              <a:t>Семинар «Применение технических регламентов Таможенного союза в области издательского дела и полиграфии»   02.04.2015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9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71546"/>
            <a:ext cx="8507288" cy="9172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Гигиенический </a:t>
            </a:r>
            <a:r>
              <a:rPr lang="ru-RU" sz="2200" b="1" dirty="0"/>
              <a:t>норматив «Показатели безопасности учебных изданий для общего среднего образования»</a:t>
            </a:r>
            <a:r>
              <a:rPr lang="ru-RU" sz="2200" b="1" dirty="0">
                <a:solidFill>
                  <a:srgbClr val="226C30"/>
                </a:solidFill>
              </a:rPr>
              <a:t/>
            </a:r>
            <a:br>
              <a:rPr lang="ru-RU" sz="2200" b="1" dirty="0">
                <a:solidFill>
                  <a:srgbClr val="226C30"/>
                </a:solidFill>
              </a:rPr>
            </a:br>
            <a:endParaRPr lang="ru-RU" sz="22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500" dirty="0"/>
          </a:p>
          <a:p>
            <a:pPr marL="0" indent="0" algn="ctr">
              <a:buNone/>
            </a:pPr>
            <a:r>
              <a:rPr lang="ru-RU" sz="4800" cap="all" dirty="0" smtClean="0"/>
              <a:t>Глава 8</a:t>
            </a:r>
          </a:p>
          <a:p>
            <a:pPr marL="0" indent="0" algn="ctr">
              <a:buNone/>
            </a:pPr>
            <a:r>
              <a:rPr lang="ru-RU" sz="4800" cap="all" dirty="0" smtClean="0"/>
              <a:t>Требования </a:t>
            </a:r>
            <a:r>
              <a:rPr lang="ru-RU" sz="4800" cap="all" dirty="0"/>
              <a:t>к полиграфическим материалам ИЗДАНИЙ</a:t>
            </a:r>
            <a:endParaRPr lang="ru-RU" sz="4800" dirty="0"/>
          </a:p>
          <a:p>
            <a:endParaRPr lang="ru-RU" sz="3000" dirty="0"/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35. Полиграфические </a:t>
            </a:r>
            <a:r>
              <a:rPr lang="ru-RU" sz="4400" dirty="0"/>
              <a:t>материалы отечественного и зарубежного производства, применяемые для изготовления изданий, должны соответствовать техническим нормативным правовым актам, устанавливающим требования к их качеству и безопасности для здоровья человека.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36. Для </a:t>
            </a:r>
            <a:r>
              <a:rPr lang="ru-RU" sz="4400" dirty="0"/>
              <a:t>изготовления блока издания применяется бумага офсетная, предназначенная только для печати книжных изданий со следующими показателями: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белизна – 70-92%;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плотность – от 0,7 до 0,8 г/см</a:t>
            </a:r>
            <a:r>
              <a:rPr lang="ru-RU" sz="4400" baseline="30000" dirty="0"/>
              <a:t>3</a:t>
            </a:r>
            <a:r>
              <a:rPr lang="ru-RU" sz="4400" dirty="0"/>
              <a:t>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гладкость (по лицевой и сетчатой стороне) – от 30 до 80 с. для бумаги машинной гладкости;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непрозрачность – не менее 91%.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37. Для </a:t>
            </a:r>
            <a:r>
              <a:rPr lang="ru-RU" sz="4400" dirty="0"/>
              <a:t>изготовления прописей и рабочих тетрадей используется бумага писчая и другие виды бумаги со следующими показателями: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масса бумаги площадью 1 м</a:t>
            </a:r>
            <a:r>
              <a:rPr lang="ru-RU" sz="4400" baseline="30000" dirty="0"/>
              <a:t>2</a:t>
            </a:r>
            <a:r>
              <a:rPr lang="ru-RU" sz="4400" dirty="0"/>
              <a:t> не менее 60,0±3 г;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белизна – 78-92 %;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степень проклейки – не менее 1,2 мм;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непрозрачность – не менее 85 %.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38. Не </a:t>
            </a:r>
            <a:r>
              <a:rPr lang="ru-RU" sz="4400" dirty="0"/>
              <a:t>допускается применение газетной и мелованной глянцевой бумаги для изготовления блока издания, прописей и рабочих тетрадей.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40. Для </a:t>
            </a:r>
            <a:r>
              <a:rPr lang="ru-RU" sz="4400" dirty="0"/>
              <a:t>печати текста в издании применяется бумага одного вида и массы, кроме вкладки, вклейки и неполных тетрадей (½ или ¼ печатного листа).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4400" dirty="0" smtClean="0"/>
              <a:t>41. Из </a:t>
            </a:r>
            <a:r>
              <a:rPr lang="ru-RU" sz="4400" dirty="0"/>
              <a:t>изданий не должны выделяться в воздушную среду вредные вещества в количестве, превышающем: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фенол – 0,003 мг/м</a:t>
            </a:r>
            <a:r>
              <a:rPr lang="ru-RU" sz="4400" baseline="30000" dirty="0"/>
              <a:t>3</a:t>
            </a:r>
            <a:r>
              <a:rPr lang="ru-RU" sz="4400" dirty="0"/>
              <a:t>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4400" dirty="0"/>
              <a:t>формальдегид – 0,003 мг/м</a:t>
            </a:r>
            <a:r>
              <a:rPr lang="ru-RU" sz="4400" baseline="30000" dirty="0"/>
              <a:t>3 </a:t>
            </a:r>
            <a:r>
              <a:rPr lang="ru-RU" sz="4400" dirty="0"/>
              <a:t>(определяется по отношению к фоновому уровню).</a:t>
            </a:r>
          </a:p>
          <a:p>
            <a:pPr marL="540000" indent="0">
              <a:buNone/>
            </a:pPr>
            <a:endParaRPr lang="ru-RU" sz="4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8000" y="1260000"/>
            <a:ext cx="3813871" cy="5400000"/>
          </a:xfrm>
          <a:prstGeom prst="rect">
            <a:avLst/>
          </a:prstGeom>
          <a:noFill/>
          <a:ln w="9525">
            <a:solidFill>
              <a:schemeClr val="accent1">
                <a:alpha val="41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200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 ТС 007/2011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безопасности продукции, предназначенной для детей и подростков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540000" indent="0">
              <a:buNone/>
            </a:pPr>
            <a:endParaRPr lang="ru-RU" sz="4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2000" y="5004000"/>
            <a:ext cx="5781176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000" y="2124000"/>
            <a:ext cx="859893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000" y="3924000"/>
            <a:ext cx="8942400" cy="216000"/>
          </a:xfrm>
          <a:prstGeom prst="rect">
            <a:avLst/>
          </a:prstGeom>
          <a:solidFill>
            <a:srgbClr val="BFFF9F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000" y="4572000"/>
            <a:ext cx="6741797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2008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 ТС 007/2011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безопасности продукции, предназначенной для детей и подростков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540000" indent="0">
              <a:buNone/>
            </a:pPr>
            <a:endParaRPr lang="ru-RU" sz="4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0" y="2160000"/>
            <a:ext cx="901241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000" y="4284000"/>
            <a:ext cx="8856000" cy="15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2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 ТС 007/2011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безопасности продукции, предназначенной для детей и подростков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540000" indent="0">
              <a:buNone/>
            </a:pPr>
            <a:endParaRPr lang="ru-RU" sz="4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00" y="2448000"/>
            <a:ext cx="8853524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0" y="3960000"/>
            <a:ext cx="9064258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2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 ТС 007/2011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безопасности продукции, предназначенной для детей и подростков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540000" indent="0">
              <a:buNone/>
            </a:pPr>
            <a:endParaRPr lang="ru-RU" sz="4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0" y="2448000"/>
            <a:ext cx="9039036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44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Санитарные нормы и правила «Требования к производству и реализации отдельных видов продукции для детей» 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утв. Постановлением Министерства здравоохранения Республики Беларусь 20 декабря 2012 № 200</a:t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496"/>
            <a:ext cx="8229600" cy="3000395"/>
          </a:xfrm>
        </p:spPr>
        <p:txBody>
          <a:bodyPr>
            <a:normAutofit fontScale="25000" lnSpcReduction="20000"/>
          </a:bodyPr>
          <a:lstStyle/>
          <a:p>
            <a:pPr marL="540000" indent="0">
              <a:buNone/>
            </a:pPr>
            <a:endParaRPr lang="ru-RU" sz="1500" dirty="0"/>
          </a:p>
          <a:p>
            <a:pPr algn="ctr">
              <a:buNone/>
            </a:pPr>
            <a:r>
              <a:rPr lang="ru-RU" sz="7200" dirty="0" smtClean="0"/>
              <a:t>ГЛАВА 1</a:t>
            </a:r>
            <a:endParaRPr lang="ru-RU" sz="7200" b="1" i="1" dirty="0" smtClean="0"/>
          </a:p>
          <a:p>
            <a:pPr algn="ctr">
              <a:buNone/>
            </a:pPr>
            <a:r>
              <a:rPr lang="ru-RU" sz="7200" dirty="0" smtClean="0"/>
              <a:t>ОБЩИЕ ПОЛОЖЕНИЯ</a:t>
            </a:r>
            <a:endParaRPr lang="ru-RU" sz="7200" b="1" i="1" dirty="0" smtClean="0"/>
          </a:p>
          <a:p>
            <a:pPr marL="261938" indent="-261938">
              <a:buNone/>
            </a:pPr>
            <a:r>
              <a:rPr lang="ru-RU" sz="7200" dirty="0" smtClean="0"/>
              <a:t> 1. Настоящие Санитарные нормы и правила устанавливают требования к производству, в том числе маркировке, упаковке, транспортировке и хранению, ввозу и реализации следующих отдельных видов продукции для детей:</a:t>
            </a:r>
          </a:p>
          <a:p>
            <a:r>
              <a:rPr lang="ru-RU" sz="7200" b="1" dirty="0" smtClean="0">
                <a:solidFill>
                  <a:srgbClr val="0070C0"/>
                </a:solidFill>
              </a:rPr>
              <a:t>принадлежности канцелярские или школьные; </a:t>
            </a:r>
          </a:p>
          <a:p>
            <a:r>
              <a:rPr lang="ru-RU" sz="7200" b="1" dirty="0" smtClean="0">
                <a:solidFill>
                  <a:srgbClr val="0070C0"/>
                </a:solidFill>
              </a:rPr>
              <a:t>бумажно-беловые изделия для детей;</a:t>
            </a:r>
          </a:p>
          <a:p>
            <a:r>
              <a:rPr lang="ru-RU" sz="7200" b="1" dirty="0" smtClean="0">
                <a:solidFill>
                  <a:srgbClr val="0070C0"/>
                </a:solidFill>
              </a:rPr>
              <a:t>издания книжные и журнальные для детей…</a:t>
            </a:r>
          </a:p>
          <a:p>
            <a:pPr indent="-80963">
              <a:spcBef>
                <a:spcPts val="1200"/>
              </a:spcBef>
              <a:buNone/>
            </a:pPr>
            <a:r>
              <a:rPr lang="ru-RU" sz="7200" dirty="0" smtClean="0"/>
              <a:t>Действие настоящих Санитарных норм и правил не распространяется на:</a:t>
            </a:r>
          </a:p>
          <a:p>
            <a:r>
              <a:rPr lang="ru-RU" sz="5600" b="1" dirty="0" smtClean="0">
                <a:solidFill>
                  <a:srgbClr val="D0574A"/>
                </a:solidFill>
              </a:rPr>
              <a:t>…учебники и учебные пособия, электронные учебные издания…</a:t>
            </a:r>
          </a:p>
          <a:p>
            <a:endParaRPr lang="ru-RU" sz="7200" b="1" dirty="0" smtClean="0">
              <a:solidFill>
                <a:srgbClr val="0070C0"/>
              </a:solidFill>
            </a:endParaRPr>
          </a:p>
          <a:p>
            <a:pPr marL="540000" indent="0">
              <a:buNone/>
            </a:pPr>
            <a:r>
              <a:rPr lang="ru-RU" sz="7200" dirty="0" smtClean="0"/>
              <a:t> </a:t>
            </a:r>
            <a:endParaRPr lang="ru-RU" sz="72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44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Санитарные нормы и правила «Требования к производству и реализации отдельных видов продукции для детей» 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утв. Постановлением Министерства здравоохранения Республики Беларусь 20 декабря 2012 № 200</a:t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496"/>
            <a:ext cx="8229600" cy="3000395"/>
          </a:xfrm>
        </p:spPr>
        <p:txBody>
          <a:bodyPr>
            <a:normAutofit/>
          </a:bodyPr>
          <a:lstStyle/>
          <a:p>
            <a:pPr marL="540000" indent="0">
              <a:buNone/>
            </a:pPr>
            <a:endParaRPr lang="ru-RU" sz="1500" dirty="0"/>
          </a:p>
          <a:p>
            <a:pPr algn="ctr">
              <a:buNone/>
            </a:pPr>
            <a:endParaRPr lang="ru-RU" sz="7200" b="1" dirty="0" smtClean="0">
              <a:solidFill>
                <a:srgbClr val="0070C0"/>
              </a:solidFill>
            </a:endParaRPr>
          </a:p>
          <a:p>
            <a:pPr marL="540000" indent="0">
              <a:buNone/>
            </a:pPr>
            <a:r>
              <a:rPr lang="ru-RU" sz="7200" dirty="0" smtClean="0"/>
              <a:t> </a:t>
            </a:r>
            <a:endParaRPr lang="ru-RU" sz="72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9"/>
            <a:ext cx="8429684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ru-RU" dirty="0" smtClean="0"/>
              <a:t>2. Производимая, ввозимая и реализуемая продукция для детей, на которую распространяется действие настоящих Санитарных норм и правил, </a:t>
            </a:r>
            <a:r>
              <a:rPr lang="ru-RU" b="1" dirty="0" smtClean="0"/>
              <a:t>должна соответствовать Гигиеническому нормативу «Показатели безопасности и безвредности отдельных видов продукции для детей» </a:t>
            </a:r>
            <a:r>
              <a:rPr lang="ru-RU" dirty="0" smtClean="0"/>
              <a:t>(, утвержденному настоящим постановлением.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ru-RU" dirty="0" smtClean="0"/>
              <a:t>3. Настоящие Санитарные нормы и правила обязательны для соблюдения государственными органами, иными организациями, физическими лицами, в том числе индивидуальными предпринимателями, деятельность которых связана с производством, в том числе маркировкой, упаковкой, транспортировкой и хранением, ввозом и реализацией продукции для детей.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ru-RU" dirty="0" smtClean="0"/>
              <a:t>4. Государственный санитарный надзор за соблюдением настоящих Санитарных норм и правил осуществляется в соответствии с законодательством Республики Беларусь.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44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Санитарные нормы и правила «Требования к производству и реализации отдельных видов продукции для детей» 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утв. Постановлением Министерства здравоохранения Республики Беларусь 20 декабря 2012 № 200</a:t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928934"/>
            <a:ext cx="8229600" cy="3071834"/>
          </a:xfrm>
        </p:spPr>
        <p:txBody>
          <a:bodyPr>
            <a:normAutofit fontScale="25000" lnSpcReduction="20000"/>
          </a:bodyPr>
          <a:lstStyle/>
          <a:p>
            <a:pPr marL="540000" indent="0">
              <a:buNone/>
            </a:pPr>
            <a:endParaRPr lang="ru-RU" sz="1500" dirty="0"/>
          </a:p>
          <a:p>
            <a:pPr algn="ctr"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8000" dirty="0" smtClean="0"/>
              <a:t> ГЛАВА 2</a:t>
            </a:r>
          </a:p>
          <a:p>
            <a:pPr algn="ctr">
              <a:buNone/>
            </a:pPr>
            <a:r>
              <a:rPr lang="ru-RU" sz="8000" dirty="0" smtClean="0"/>
              <a:t>ТРЕБОВАНИЯ К ПРОИЗВОДСТВУ, ВВОЗУ И РЕАЛИЗАЦИИ </a:t>
            </a:r>
          </a:p>
          <a:p>
            <a:pPr algn="ctr">
              <a:buNone/>
            </a:pPr>
            <a:r>
              <a:rPr lang="ru-RU" sz="8000" dirty="0" smtClean="0"/>
              <a:t>ПРОДУКЦИИ ДЛЯ ДЕТЕЙ</a:t>
            </a:r>
          </a:p>
          <a:p>
            <a:pPr>
              <a:spcBef>
                <a:spcPts val="1200"/>
              </a:spcBef>
              <a:buNone/>
            </a:pPr>
            <a:r>
              <a:rPr lang="ru-RU" sz="8000" dirty="0" smtClean="0"/>
              <a:t>6. Организации или физические лица, в том числе индивидуальные предприниматели, осуществляющие производство, в том числе маркировку, упаковку, транспортировку и хранение, ввоз и реализацию продукции для детей, должны подтверждать их качество и безопасность документами, предусмотренными законодательством Республики Беларусь, если иное не определено международными договорами Республики Беларусь.</a:t>
            </a:r>
          </a:p>
          <a:p>
            <a:pPr marL="540000" indent="0">
              <a:buNone/>
            </a:pPr>
            <a:endParaRPr lang="ru-RU" sz="72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9"/>
            <a:ext cx="842968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44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Санитарные нормы и правила «Требования к производству и реализации отдельных видов продукции для детей» 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утв. Постановлением Министерства здравоохранения Республики Беларусь 20 декабря 2012 № 200</a:t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858280" cy="3643338"/>
          </a:xfrm>
        </p:spPr>
        <p:txBody>
          <a:bodyPr>
            <a:normAutofit fontScale="55000" lnSpcReduction="20000"/>
          </a:bodyPr>
          <a:lstStyle/>
          <a:p>
            <a:pPr marL="540000" indent="0">
              <a:buNone/>
            </a:pPr>
            <a:endParaRPr lang="ru-RU" sz="1500" dirty="0"/>
          </a:p>
          <a:p>
            <a:pPr algn="ctr"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200" dirty="0" smtClean="0"/>
              <a:t>9. </a:t>
            </a:r>
            <a:r>
              <a:rPr lang="ru-RU" sz="2500" dirty="0" smtClean="0"/>
              <a:t>Организации или физические лица, в том числе индивидуальные предприниматели, осуществляющие производство продукции для детей, обеспечивают проведение производственного контроля за выполнением требований настоящих Санитарных норм и правил, Гигиенического норматива, который включает:</a:t>
            </a:r>
          </a:p>
          <a:p>
            <a:pPr>
              <a:buNone/>
            </a:pPr>
            <a:r>
              <a:rPr lang="ru-RU" sz="2500" b="1" dirty="0" smtClean="0"/>
              <a:t>входной контроль </a:t>
            </a:r>
            <a:r>
              <a:rPr lang="ru-RU" sz="2500" dirty="0" smtClean="0"/>
              <a:t>безопасности поступающих материалов, используемых для изготовления продукции для детей, в рамках которого осуществляется оценка сопроводительных документов, подтверждающих качество и безопасность таких материалов (сертификат качества, паспорт безопасности, протоколы исследований (испытаний) и другое);</a:t>
            </a:r>
          </a:p>
          <a:p>
            <a:pPr>
              <a:buNone/>
            </a:pPr>
            <a:r>
              <a:rPr lang="ru-RU" sz="2500" b="1" dirty="0" smtClean="0"/>
              <a:t>лабораторные исследования (испытания) типовых образцов </a:t>
            </a:r>
            <a:r>
              <a:rPr lang="ru-RU" sz="2500" dirty="0" smtClean="0"/>
              <a:t>продукции для детей по показателям безопасности, проводимые в аккредитованных (аттестованных) в установленном порядке лабораториях.</a:t>
            </a:r>
          </a:p>
          <a:p>
            <a:pPr>
              <a:buNone/>
            </a:pPr>
            <a:r>
              <a:rPr lang="ru-RU" sz="2500" b="1" dirty="0" smtClean="0"/>
              <a:t>Лабораторные исследования (испытания) типовых образцов продукции для детей в целях производственного контроля по показателям безопасности проводятся:</a:t>
            </a:r>
          </a:p>
          <a:p>
            <a:pPr>
              <a:buNone/>
            </a:pPr>
            <a:r>
              <a:rPr lang="ru-RU" sz="2500" dirty="0" smtClean="0"/>
              <a:t>при постановке продукции для детей на производство;</a:t>
            </a:r>
          </a:p>
          <a:p>
            <a:pPr>
              <a:buNone/>
            </a:pPr>
            <a:r>
              <a:rPr lang="ru-RU" sz="2500" dirty="0" smtClean="0"/>
              <a:t>при изменении рецептуры продукции для детей или технологии их изготовления, которые могут повлиять на показатели безопасности;</a:t>
            </a:r>
          </a:p>
          <a:p>
            <a:pPr>
              <a:buNone/>
            </a:pPr>
            <a:r>
              <a:rPr lang="ru-RU" sz="2500" dirty="0" smtClean="0"/>
              <a:t>при неполных сведениях в сопроводительных документах о качестве и безопасности материалов, используемых для производства продукции для детей, но </a:t>
            </a:r>
            <a:r>
              <a:rPr lang="ru-RU" sz="2500" b="1" dirty="0" smtClean="0"/>
              <a:t>не реже: одного раза в 2 года </a:t>
            </a:r>
          </a:p>
          <a:p>
            <a:pPr marL="540000" indent="0">
              <a:buNone/>
            </a:pPr>
            <a:endParaRPr lang="ru-RU" sz="72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9"/>
            <a:ext cx="842968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507288" cy="1428760"/>
          </a:xfrm>
        </p:spPr>
        <p:txBody>
          <a:bodyPr>
            <a:normAutofit/>
          </a:bodyPr>
          <a:lstStyle/>
          <a:p>
            <a:pPr hangingPunct="0"/>
            <a:r>
              <a:rPr lang="ru-RU" sz="2200" b="1" cap="all" dirty="0" smtClean="0">
                <a:solidFill>
                  <a:srgbClr val="226C30"/>
                </a:solidFill>
              </a:rPr>
              <a:t>ЗАКОН</a:t>
            </a:r>
            <a:br>
              <a:rPr lang="ru-RU" sz="2200" b="1" cap="all" dirty="0" smtClean="0">
                <a:solidFill>
                  <a:srgbClr val="226C30"/>
                </a:solidFill>
              </a:rPr>
            </a:br>
            <a:r>
              <a:rPr lang="ru-RU" sz="2200" b="1" cap="all" dirty="0" smtClean="0">
                <a:solidFill>
                  <a:srgbClr val="226C30"/>
                </a:solidFill>
              </a:rPr>
              <a:t>Республики БЕЛАРУСЬ</a:t>
            </a:r>
            <a:br>
              <a:rPr lang="ru-RU" sz="2200" b="1" cap="all" dirty="0" smtClean="0">
                <a:solidFill>
                  <a:srgbClr val="226C30"/>
                </a:solidFill>
              </a:rPr>
            </a:br>
            <a:r>
              <a:rPr lang="ru-RU" sz="2200" b="1" dirty="0" smtClean="0">
                <a:solidFill>
                  <a:srgbClr val="226C30"/>
                </a:solidFill>
              </a:rPr>
              <a:t>О санитарно-эпидемиологическом благополучии населения</a:t>
            </a:r>
            <a:br>
              <a:rPr lang="ru-RU" sz="2200" b="1" dirty="0" smtClean="0">
                <a:solidFill>
                  <a:srgbClr val="226C30"/>
                </a:solidFill>
              </a:rPr>
            </a:br>
            <a:r>
              <a:rPr lang="ru-RU" sz="1800" dirty="0" smtClean="0"/>
              <a:t>7 января 2012 г. № 340-3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6058"/>
            <a:ext cx="8229600" cy="3000396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ru-RU" sz="1700" b="1" dirty="0" smtClean="0"/>
              <a:t>Статья 16.	Государственная санитарно-гигиеническая экспертиза</a:t>
            </a:r>
          </a:p>
          <a:p>
            <a:pPr hangingPunct="0">
              <a:spcBef>
                <a:spcPts val="600"/>
              </a:spcBef>
              <a:buNone/>
            </a:pPr>
            <a:r>
              <a:rPr lang="ru-RU" sz="1700" dirty="0" smtClean="0"/>
              <a:t>Государственная санитарно-гигиеническая экспертиза проводится в целях:</a:t>
            </a:r>
          </a:p>
          <a:p>
            <a:pPr hangingPunct="0"/>
            <a:r>
              <a:rPr lang="ru-RU" sz="1700" dirty="0" smtClean="0"/>
              <a:t>комплексной оценки воздействия факторов среды обитания человека на санитарно-эпидемиологическую обстановку, жизнь и здоровье населения…;</a:t>
            </a:r>
          </a:p>
          <a:p>
            <a:pPr hangingPunct="0"/>
            <a:r>
              <a:rPr lang="ru-RU" sz="1700" dirty="0" smtClean="0"/>
              <a:t>…предотвращения неблагоприятного воздействия объектов, подлежащих государственной санитарно-гигиенической экспертизе, на жизнь и здоровье населения.</a:t>
            </a:r>
          </a:p>
          <a:p>
            <a:pPr marL="0" indent="0" hangingPunct="0">
              <a:buNone/>
            </a:pPr>
            <a:r>
              <a:rPr lang="ru-RU" sz="1700" dirty="0" smtClean="0"/>
              <a:t>Перечень продукции, подлежащей государственной санитарно-гигиенической экспертизе, определяется Советом Министров Республики Беларусь, если иное не установлено законодательными актами.</a:t>
            </a:r>
          </a:p>
          <a:p>
            <a:pPr hangingPunct="0"/>
            <a:endParaRPr lang="ru-RU" sz="1600" dirty="0" smtClean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44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Санитарные нормы и правила «Требования к производству и реализации отдельных видов продукции для детей» 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утв. Постановлением Министерства здравоохранения Республики Беларусь 20 декабря 2012 № 200</a:t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858280" cy="3643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 smtClean="0"/>
              <a:t>11. Маркировка</a:t>
            </a:r>
            <a:r>
              <a:rPr lang="ru-RU" sz="1600" dirty="0" smtClean="0"/>
              <a:t>, упаковка, условия транспортировки и хранения продукции для детей должны соответствовать обязательным для исполнения требованиям, установленным в технических нормативных правовых актах на конкретный вид продукции для детей.</a:t>
            </a:r>
          </a:p>
          <a:p>
            <a:pPr>
              <a:buNone/>
            </a:pPr>
            <a:r>
              <a:rPr lang="ru-RU" sz="1600" dirty="0" smtClean="0"/>
              <a:t>В выходных данных изданий книжных и журнальных для детей должны содержаться сведения о виде издания и возрастной адресованности, об используемом виде бумаги и (или) картона, гарнитуре шрифта для основного текста.</a:t>
            </a:r>
          </a:p>
          <a:p>
            <a:pPr>
              <a:buNone/>
            </a:pPr>
            <a:r>
              <a:rPr lang="ru-RU" sz="1600" b="1" dirty="0" smtClean="0"/>
              <a:t>В изданиях книжных и журнальных для детей в возрасте до 4 ле</a:t>
            </a:r>
            <a:r>
              <a:rPr lang="ru-RU" sz="1600" dirty="0" smtClean="0"/>
              <a:t>т необходимо включать следующую информацию о читательском адресе: «</a:t>
            </a:r>
            <a:r>
              <a:rPr lang="ru-RU" sz="1600" b="1" dirty="0" smtClean="0"/>
              <a:t>Для чтения взрослыми детям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В выходных данных некоторых видов бумажно-беловых изделий для детей (тетради, блокноты, записные книжки, дневники школьные, альбомы, папки и блоки для рисования и черчения, эскизов и акварели) должны содержаться сведения об используемом виде бумаги.</a:t>
            </a:r>
          </a:p>
          <a:p>
            <a:pPr marL="540000" indent="0">
              <a:buNone/>
            </a:pPr>
            <a:endParaRPr lang="ru-RU" sz="1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9"/>
            <a:ext cx="842968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Гигиенический норматив «Показатели безопасности отдельных видов продукции для детей»,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утв. Постановлением Министерства здравоохранения Республики Беларусь 20 декабря 2012 № 200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226C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85828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2933903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ГЛАВА 7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ГИГИЕНИЧЕСКИЙ НОРМАТИВ, УСТАНОВЛЕННЫЙ К БУМАЖНО-БЕЛОВЫМ ИЗДЕЛИЯМ ДЛЯ ДЕТЕЙ</a:t>
            </a:r>
          </a:p>
          <a:p>
            <a:pPr indent="450850"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ГЛАВА 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ГИГИЕНИЧЕСКИЙ НОРМАТИВ, УСТАНОВЛЕННЫЙ К ИЗДАНИЯМ КНИЖНЫМ И ЖУРНАЛЬНЫМ ДЛЯ ДЕТЕЙ</a:t>
            </a:r>
          </a:p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 smtClean="0"/>
              <a:t>33.2. </a:t>
            </a:r>
            <a:r>
              <a:rPr lang="ru-RU" sz="1600" b="1" dirty="0" smtClean="0"/>
              <a:t>для изготовления книжек-раскрасок (блоков):</a:t>
            </a:r>
          </a:p>
          <a:p>
            <a:r>
              <a:rPr lang="ru-RU" sz="1400" dirty="0" smtClean="0"/>
              <a:t>используется бумага офсетная, рисовальная, а также другие виды бумаги с массой бумаги площадью 1 м</a:t>
            </a:r>
            <a:r>
              <a:rPr lang="ru-RU" sz="1400" baseline="30000" dirty="0" smtClean="0"/>
              <a:t>2 </a:t>
            </a:r>
            <a:r>
              <a:rPr lang="ru-RU" sz="1400" dirty="0" smtClean="0"/>
              <a:t> от 100,0±5,0 г до 160,0±7,0 г; для рисования графитным карандашом допускается использование бумаги с массой бумаги площадью 1 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 от 60,0±3,0 до 80,0±3,0 г. При использовании данной бумаги рисунок, предназначенный для раскрашивания, должен находится на одной стороне листа;</a:t>
            </a:r>
          </a:p>
          <a:p>
            <a:r>
              <a:rPr lang="ru-RU" sz="1600" dirty="0" smtClean="0"/>
              <a:t>для детей дошкольного возраста </a:t>
            </a:r>
            <a:r>
              <a:rPr lang="ru-RU" sz="1600" b="1" dirty="0" smtClean="0"/>
              <a:t>линия рисунка, предназначенного для раскрашивания, должна быть толщиной не менее 2 пунктов</a:t>
            </a:r>
            <a:r>
              <a:rPr lang="ru-RU" sz="1600" dirty="0" smtClean="0"/>
              <a:t>, а  минимальный линейный размер элементов рисунка – не менее 5 мм.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85828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000" y="1584000"/>
            <a:ext cx="8625705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143108" y="1142985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http://minzdrav.gov.by</a:t>
            </a:r>
            <a:endParaRPr lang="ru-RU" sz="24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00" y="4752000"/>
            <a:ext cx="3904381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66" y="1410476"/>
            <a:ext cx="5544222" cy="554691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9" name="Полилиния 8"/>
          <p:cNvSpPr/>
          <p:nvPr/>
        </p:nvSpPr>
        <p:spPr>
          <a:xfrm rot="4500000">
            <a:off x="13165324" y="377675"/>
            <a:ext cx="5993435" cy="2880323"/>
          </a:xfrm>
          <a:custGeom>
            <a:avLst/>
            <a:gdLst>
              <a:gd name="connsiteX0" fmla="*/ 49321 w 7761224"/>
              <a:gd name="connsiteY0" fmla="*/ 0 h 6832600"/>
              <a:gd name="connsiteX1" fmla="*/ 633521 w 7761224"/>
              <a:gd name="connsiteY1" fmla="*/ 3403600 h 6832600"/>
              <a:gd name="connsiteX2" fmla="*/ 4507021 w 7761224"/>
              <a:gd name="connsiteY2" fmla="*/ 4597400 h 6832600"/>
              <a:gd name="connsiteX3" fmla="*/ 6716821 w 7761224"/>
              <a:gd name="connsiteY3" fmla="*/ 5740400 h 6832600"/>
              <a:gd name="connsiteX4" fmla="*/ 7643921 w 7761224"/>
              <a:gd name="connsiteY4" fmla="*/ 6832600 h 6832600"/>
              <a:gd name="connsiteX0" fmla="*/ 99195 w 7630123"/>
              <a:gd name="connsiteY0" fmla="*/ 0 h 6899275"/>
              <a:gd name="connsiteX1" fmla="*/ 502420 w 7630123"/>
              <a:gd name="connsiteY1" fmla="*/ 3470275 h 6899275"/>
              <a:gd name="connsiteX2" fmla="*/ 4375920 w 7630123"/>
              <a:gd name="connsiteY2" fmla="*/ 4664075 h 6899275"/>
              <a:gd name="connsiteX3" fmla="*/ 6585720 w 7630123"/>
              <a:gd name="connsiteY3" fmla="*/ 5807075 h 6899275"/>
              <a:gd name="connsiteX4" fmla="*/ 7512820 w 7630123"/>
              <a:gd name="connsiteY4" fmla="*/ 6899275 h 6899275"/>
              <a:gd name="connsiteX0" fmla="*/ 333845 w 7864773"/>
              <a:gd name="connsiteY0" fmla="*/ 0 h 6899275"/>
              <a:gd name="connsiteX1" fmla="*/ 737070 w 7864773"/>
              <a:gd name="connsiteY1" fmla="*/ 3470275 h 6899275"/>
              <a:gd name="connsiteX2" fmla="*/ 4610570 w 7864773"/>
              <a:gd name="connsiteY2" fmla="*/ 4664075 h 6899275"/>
              <a:gd name="connsiteX3" fmla="*/ 6820370 w 7864773"/>
              <a:gd name="connsiteY3" fmla="*/ 5807075 h 6899275"/>
              <a:gd name="connsiteX4" fmla="*/ 7747470 w 7864773"/>
              <a:gd name="connsiteY4" fmla="*/ 6899275 h 6899275"/>
              <a:gd name="connsiteX0" fmla="*/ 311259 w 7842187"/>
              <a:gd name="connsiteY0" fmla="*/ 0 h 6899275"/>
              <a:gd name="connsiteX1" fmla="*/ 790684 w 7842187"/>
              <a:gd name="connsiteY1" fmla="*/ 3508375 h 6899275"/>
              <a:gd name="connsiteX2" fmla="*/ 4587984 w 7842187"/>
              <a:gd name="connsiteY2" fmla="*/ 4664075 h 6899275"/>
              <a:gd name="connsiteX3" fmla="*/ 6797784 w 7842187"/>
              <a:gd name="connsiteY3" fmla="*/ 5807075 h 6899275"/>
              <a:gd name="connsiteX4" fmla="*/ 7724884 w 7842187"/>
              <a:gd name="connsiteY4" fmla="*/ 6899275 h 6899275"/>
              <a:gd name="connsiteX0" fmla="*/ 344899 w 7875827"/>
              <a:gd name="connsiteY0" fmla="*/ 0 h 6899275"/>
              <a:gd name="connsiteX1" fmla="*/ 824324 w 7875827"/>
              <a:gd name="connsiteY1" fmla="*/ 3508375 h 6899275"/>
              <a:gd name="connsiteX2" fmla="*/ 4621624 w 7875827"/>
              <a:gd name="connsiteY2" fmla="*/ 4664075 h 6899275"/>
              <a:gd name="connsiteX3" fmla="*/ 6831424 w 7875827"/>
              <a:gd name="connsiteY3" fmla="*/ 5807075 h 6899275"/>
              <a:gd name="connsiteX4" fmla="*/ 7758524 w 7875827"/>
              <a:gd name="connsiteY4" fmla="*/ 6899275 h 6899275"/>
              <a:gd name="connsiteX0" fmla="*/ 310882 w 7841952"/>
              <a:gd name="connsiteY0" fmla="*/ 0 h 6899275"/>
              <a:gd name="connsiteX1" fmla="*/ 790307 w 7841952"/>
              <a:gd name="connsiteY1" fmla="*/ 3508375 h 6899275"/>
              <a:gd name="connsiteX2" fmla="*/ 4578082 w 7841952"/>
              <a:gd name="connsiteY2" fmla="*/ 4740275 h 6899275"/>
              <a:gd name="connsiteX3" fmla="*/ 6797407 w 7841952"/>
              <a:gd name="connsiteY3" fmla="*/ 5807075 h 6899275"/>
              <a:gd name="connsiteX4" fmla="*/ 7724507 w 7841952"/>
              <a:gd name="connsiteY4" fmla="*/ 6899275 h 6899275"/>
              <a:gd name="connsiteX0" fmla="*/ 310882 w 8036429"/>
              <a:gd name="connsiteY0" fmla="*/ 0 h 6908800"/>
              <a:gd name="connsiteX1" fmla="*/ 790307 w 8036429"/>
              <a:gd name="connsiteY1" fmla="*/ 3508375 h 6908800"/>
              <a:gd name="connsiteX2" fmla="*/ 4578082 w 8036429"/>
              <a:gd name="connsiteY2" fmla="*/ 4740275 h 6908800"/>
              <a:gd name="connsiteX3" fmla="*/ 6797407 w 8036429"/>
              <a:gd name="connsiteY3" fmla="*/ 5807075 h 6908800"/>
              <a:gd name="connsiteX4" fmla="*/ 7934057 w 8036429"/>
              <a:gd name="connsiteY4" fmla="*/ 6908800 h 6908800"/>
              <a:gd name="connsiteX0" fmla="*/ 310882 w 8018692"/>
              <a:gd name="connsiteY0" fmla="*/ 0 h 6908800"/>
              <a:gd name="connsiteX1" fmla="*/ 790307 w 8018692"/>
              <a:gd name="connsiteY1" fmla="*/ 3508375 h 6908800"/>
              <a:gd name="connsiteX2" fmla="*/ 4578082 w 8018692"/>
              <a:gd name="connsiteY2" fmla="*/ 4740275 h 6908800"/>
              <a:gd name="connsiteX3" fmla="*/ 6511657 w 8018692"/>
              <a:gd name="connsiteY3" fmla="*/ 5540375 h 6908800"/>
              <a:gd name="connsiteX4" fmla="*/ 7934057 w 8018692"/>
              <a:gd name="connsiteY4" fmla="*/ 6908800 h 6908800"/>
              <a:gd name="connsiteX0" fmla="*/ 302348 w 8011982"/>
              <a:gd name="connsiteY0" fmla="*/ 0 h 6908800"/>
              <a:gd name="connsiteX1" fmla="*/ 781773 w 8011982"/>
              <a:gd name="connsiteY1" fmla="*/ 3508375 h 6908800"/>
              <a:gd name="connsiteX2" fmla="*/ 4350473 w 8011982"/>
              <a:gd name="connsiteY2" fmla="*/ 4606925 h 6908800"/>
              <a:gd name="connsiteX3" fmla="*/ 6503123 w 8011982"/>
              <a:gd name="connsiteY3" fmla="*/ 5540375 h 6908800"/>
              <a:gd name="connsiteX4" fmla="*/ 7925523 w 8011982"/>
              <a:gd name="connsiteY4" fmla="*/ 6908800 h 6908800"/>
              <a:gd name="connsiteX0" fmla="*/ 263453 w 7973087"/>
              <a:gd name="connsiteY0" fmla="*/ 0 h 6908800"/>
              <a:gd name="connsiteX1" fmla="*/ 904685 w 7973087"/>
              <a:gd name="connsiteY1" fmla="*/ 3489229 h 6908800"/>
              <a:gd name="connsiteX2" fmla="*/ 4311578 w 7973087"/>
              <a:gd name="connsiteY2" fmla="*/ 4606925 h 6908800"/>
              <a:gd name="connsiteX3" fmla="*/ 6464228 w 7973087"/>
              <a:gd name="connsiteY3" fmla="*/ 5540375 h 6908800"/>
              <a:gd name="connsiteX4" fmla="*/ 7886628 w 7973087"/>
              <a:gd name="connsiteY4" fmla="*/ 6908800 h 6908800"/>
              <a:gd name="connsiteX0" fmla="*/ 334228 w 8043862"/>
              <a:gd name="connsiteY0" fmla="*/ 0 h 6908800"/>
              <a:gd name="connsiteX1" fmla="*/ 975460 w 8043862"/>
              <a:gd name="connsiteY1" fmla="*/ 3489229 h 6908800"/>
              <a:gd name="connsiteX2" fmla="*/ 4382353 w 8043862"/>
              <a:gd name="connsiteY2" fmla="*/ 4606925 h 6908800"/>
              <a:gd name="connsiteX3" fmla="*/ 6535003 w 8043862"/>
              <a:gd name="connsiteY3" fmla="*/ 5540375 h 6908800"/>
              <a:gd name="connsiteX4" fmla="*/ 7957403 w 8043862"/>
              <a:gd name="connsiteY4" fmla="*/ 6908800 h 6908800"/>
              <a:gd name="connsiteX0" fmla="*/ 334228 w 8031414"/>
              <a:gd name="connsiteY0" fmla="*/ 0 h 6908800"/>
              <a:gd name="connsiteX1" fmla="*/ 975460 w 8031414"/>
              <a:gd name="connsiteY1" fmla="*/ 3489229 h 6908800"/>
              <a:gd name="connsiteX2" fmla="*/ 4382353 w 8031414"/>
              <a:gd name="connsiteY2" fmla="*/ 4606925 h 6908800"/>
              <a:gd name="connsiteX3" fmla="*/ 6265325 w 8031414"/>
              <a:gd name="connsiteY3" fmla="*/ 5167013 h 6908800"/>
              <a:gd name="connsiteX4" fmla="*/ 7957403 w 8031414"/>
              <a:gd name="connsiteY4" fmla="*/ 6908800 h 6908800"/>
              <a:gd name="connsiteX0" fmla="*/ 267536 w 7963911"/>
              <a:gd name="connsiteY0" fmla="*/ 0 h 6908800"/>
              <a:gd name="connsiteX1" fmla="*/ 908768 w 7963911"/>
              <a:gd name="connsiteY1" fmla="*/ 3489229 h 6908800"/>
              <a:gd name="connsiteX2" fmla="*/ 4445106 w 7963911"/>
              <a:gd name="connsiteY2" fmla="*/ 4367591 h 6908800"/>
              <a:gd name="connsiteX3" fmla="*/ 6198633 w 7963911"/>
              <a:gd name="connsiteY3" fmla="*/ 5167013 h 6908800"/>
              <a:gd name="connsiteX4" fmla="*/ 7890711 w 7963911"/>
              <a:gd name="connsiteY4" fmla="*/ 6908800 h 6908800"/>
              <a:gd name="connsiteX0" fmla="*/ 267536 w 7963911"/>
              <a:gd name="connsiteY0" fmla="*/ 0 h 6908800"/>
              <a:gd name="connsiteX1" fmla="*/ 908768 w 7963911"/>
              <a:gd name="connsiteY1" fmla="*/ 3489229 h 6908800"/>
              <a:gd name="connsiteX2" fmla="*/ 4445106 w 7963911"/>
              <a:gd name="connsiteY2" fmla="*/ 4367591 h 6908800"/>
              <a:gd name="connsiteX3" fmla="*/ 6198633 w 7963911"/>
              <a:gd name="connsiteY3" fmla="*/ 5167013 h 6908800"/>
              <a:gd name="connsiteX4" fmla="*/ 7890711 w 7963911"/>
              <a:gd name="connsiteY4" fmla="*/ 6908800 h 6908800"/>
              <a:gd name="connsiteX0" fmla="*/ 267536 w 7983441"/>
              <a:gd name="connsiteY0" fmla="*/ 0 h 6908800"/>
              <a:gd name="connsiteX1" fmla="*/ 908768 w 7983441"/>
              <a:gd name="connsiteY1" fmla="*/ 3489229 h 6908800"/>
              <a:gd name="connsiteX2" fmla="*/ 4445106 w 7983441"/>
              <a:gd name="connsiteY2" fmla="*/ 4367591 h 6908800"/>
              <a:gd name="connsiteX3" fmla="*/ 6597756 w 7983441"/>
              <a:gd name="connsiteY3" fmla="*/ 5291467 h 6908800"/>
              <a:gd name="connsiteX4" fmla="*/ 7890711 w 7983441"/>
              <a:gd name="connsiteY4" fmla="*/ 6908800 h 6908800"/>
              <a:gd name="connsiteX0" fmla="*/ 267536 w 7985357"/>
              <a:gd name="connsiteY0" fmla="*/ 0 h 6908800"/>
              <a:gd name="connsiteX1" fmla="*/ 908768 w 7985357"/>
              <a:gd name="connsiteY1" fmla="*/ 3489229 h 6908800"/>
              <a:gd name="connsiteX2" fmla="*/ 4445106 w 7985357"/>
              <a:gd name="connsiteY2" fmla="*/ 4367591 h 6908800"/>
              <a:gd name="connsiteX3" fmla="*/ 6597756 w 7985357"/>
              <a:gd name="connsiteY3" fmla="*/ 5291467 h 6908800"/>
              <a:gd name="connsiteX4" fmla="*/ 7890711 w 7985357"/>
              <a:gd name="connsiteY4" fmla="*/ 6908800 h 6908800"/>
              <a:gd name="connsiteX0" fmla="*/ 470524 w 8188345"/>
              <a:gd name="connsiteY0" fmla="*/ 0 h 6908800"/>
              <a:gd name="connsiteX1" fmla="*/ 518465 w 8188345"/>
              <a:gd name="connsiteY1" fmla="*/ 3259468 h 6908800"/>
              <a:gd name="connsiteX2" fmla="*/ 4648094 w 8188345"/>
              <a:gd name="connsiteY2" fmla="*/ 4367591 h 6908800"/>
              <a:gd name="connsiteX3" fmla="*/ 6800744 w 8188345"/>
              <a:gd name="connsiteY3" fmla="*/ 5291467 h 6908800"/>
              <a:gd name="connsiteX4" fmla="*/ 8093699 w 8188345"/>
              <a:gd name="connsiteY4" fmla="*/ 6908800 h 6908800"/>
              <a:gd name="connsiteX0" fmla="*/ 411355 w 8129176"/>
              <a:gd name="connsiteY0" fmla="*/ 0 h 6908800"/>
              <a:gd name="connsiteX1" fmla="*/ 588741 w 8129176"/>
              <a:gd name="connsiteY1" fmla="*/ 3479656 h 6908800"/>
              <a:gd name="connsiteX2" fmla="*/ 4588925 w 8129176"/>
              <a:gd name="connsiteY2" fmla="*/ 4367591 h 6908800"/>
              <a:gd name="connsiteX3" fmla="*/ 6741575 w 8129176"/>
              <a:gd name="connsiteY3" fmla="*/ 5291467 h 6908800"/>
              <a:gd name="connsiteX4" fmla="*/ 8034530 w 8129176"/>
              <a:gd name="connsiteY4" fmla="*/ 6908800 h 6908800"/>
              <a:gd name="connsiteX0" fmla="*/ 332689 w 8050510"/>
              <a:gd name="connsiteY0" fmla="*/ 0 h 6908800"/>
              <a:gd name="connsiteX1" fmla="*/ 725817 w 8050510"/>
              <a:gd name="connsiteY1" fmla="*/ 3489230 h 6908800"/>
              <a:gd name="connsiteX2" fmla="*/ 4510259 w 8050510"/>
              <a:gd name="connsiteY2" fmla="*/ 4367591 h 6908800"/>
              <a:gd name="connsiteX3" fmla="*/ 6662909 w 8050510"/>
              <a:gd name="connsiteY3" fmla="*/ 5291467 h 6908800"/>
              <a:gd name="connsiteX4" fmla="*/ 7955864 w 8050510"/>
              <a:gd name="connsiteY4" fmla="*/ 6908800 h 6908800"/>
              <a:gd name="connsiteX0" fmla="*/ 377702 w 8095523"/>
              <a:gd name="connsiteY0" fmla="*/ 0 h 6908800"/>
              <a:gd name="connsiteX1" fmla="*/ 770830 w 8095523"/>
              <a:gd name="connsiteY1" fmla="*/ 3489230 h 6908800"/>
              <a:gd name="connsiteX2" fmla="*/ 4555272 w 8095523"/>
              <a:gd name="connsiteY2" fmla="*/ 4367591 h 6908800"/>
              <a:gd name="connsiteX3" fmla="*/ 6707922 w 8095523"/>
              <a:gd name="connsiteY3" fmla="*/ 5291467 h 6908800"/>
              <a:gd name="connsiteX4" fmla="*/ 8000877 w 8095523"/>
              <a:gd name="connsiteY4" fmla="*/ 6908800 h 6908800"/>
              <a:gd name="connsiteX0" fmla="*/ 377702 w 8095523"/>
              <a:gd name="connsiteY0" fmla="*/ 0 h 6908800"/>
              <a:gd name="connsiteX1" fmla="*/ 770830 w 8095523"/>
              <a:gd name="connsiteY1" fmla="*/ 3489230 h 6908800"/>
              <a:gd name="connsiteX2" fmla="*/ 4555272 w 8095523"/>
              <a:gd name="connsiteY2" fmla="*/ 4367591 h 6908800"/>
              <a:gd name="connsiteX3" fmla="*/ 6707922 w 8095523"/>
              <a:gd name="connsiteY3" fmla="*/ 5291467 h 6908800"/>
              <a:gd name="connsiteX4" fmla="*/ 8000877 w 8095523"/>
              <a:gd name="connsiteY4" fmla="*/ 6908800 h 6908800"/>
              <a:gd name="connsiteX0" fmla="*/ 377702 w 8095523"/>
              <a:gd name="connsiteY0" fmla="*/ 0 h 6908800"/>
              <a:gd name="connsiteX1" fmla="*/ 770830 w 8095523"/>
              <a:gd name="connsiteY1" fmla="*/ 3489230 h 6908800"/>
              <a:gd name="connsiteX2" fmla="*/ 4555272 w 8095523"/>
              <a:gd name="connsiteY2" fmla="*/ 4367591 h 6908800"/>
              <a:gd name="connsiteX3" fmla="*/ 6707922 w 8095523"/>
              <a:gd name="connsiteY3" fmla="*/ 5291467 h 6908800"/>
              <a:gd name="connsiteX4" fmla="*/ 8000877 w 8095523"/>
              <a:gd name="connsiteY4" fmla="*/ 6908800 h 6908800"/>
              <a:gd name="connsiteX0" fmla="*/ 377702 w 8092984"/>
              <a:gd name="connsiteY0" fmla="*/ 0 h 6908800"/>
              <a:gd name="connsiteX1" fmla="*/ 770830 w 8092984"/>
              <a:gd name="connsiteY1" fmla="*/ 3489230 h 6908800"/>
              <a:gd name="connsiteX2" fmla="*/ 4555272 w 8092984"/>
              <a:gd name="connsiteY2" fmla="*/ 4367591 h 6908800"/>
              <a:gd name="connsiteX3" fmla="*/ 6707922 w 8092984"/>
              <a:gd name="connsiteY3" fmla="*/ 5291467 h 6908800"/>
              <a:gd name="connsiteX4" fmla="*/ 8000877 w 8092984"/>
              <a:gd name="connsiteY4" fmla="*/ 6908800 h 6908800"/>
              <a:gd name="connsiteX0" fmla="*/ 377702 w 8080982"/>
              <a:gd name="connsiteY0" fmla="*/ 0 h 6908800"/>
              <a:gd name="connsiteX1" fmla="*/ 770830 w 8080982"/>
              <a:gd name="connsiteY1" fmla="*/ 3489230 h 6908800"/>
              <a:gd name="connsiteX2" fmla="*/ 4555272 w 8080982"/>
              <a:gd name="connsiteY2" fmla="*/ 4367591 h 6908800"/>
              <a:gd name="connsiteX3" fmla="*/ 6707922 w 8080982"/>
              <a:gd name="connsiteY3" fmla="*/ 5291467 h 6908800"/>
              <a:gd name="connsiteX4" fmla="*/ 8000877 w 8080982"/>
              <a:gd name="connsiteY4" fmla="*/ 6908800 h 6908800"/>
              <a:gd name="connsiteX0" fmla="*/ 377702 w 8098028"/>
              <a:gd name="connsiteY0" fmla="*/ 0 h 6908800"/>
              <a:gd name="connsiteX1" fmla="*/ 770830 w 8098028"/>
              <a:gd name="connsiteY1" fmla="*/ 3489230 h 6908800"/>
              <a:gd name="connsiteX2" fmla="*/ 4555272 w 8098028"/>
              <a:gd name="connsiteY2" fmla="*/ 4367591 h 6908800"/>
              <a:gd name="connsiteX3" fmla="*/ 7009961 w 8098028"/>
              <a:gd name="connsiteY3" fmla="*/ 5339334 h 6908800"/>
              <a:gd name="connsiteX4" fmla="*/ 8000877 w 8098028"/>
              <a:gd name="connsiteY4" fmla="*/ 6908800 h 6908800"/>
              <a:gd name="connsiteX0" fmla="*/ 358523 w 8089623"/>
              <a:gd name="connsiteY0" fmla="*/ 0 h 6908800"/>
              <a:gd name="connsiteX1" fmla="*/ 751651 w 8089623"/>
              <a:gd name="connsiteY1" fmla="*/ 3489230 h 6908800"/>
              <a:gd name="connsiteX2" fmla="*/ 5107809 w 8089623"/>
              <a:gd name="connsiteY2" fmla="*/ 4415459 h 6908800"/>
              <a:gd name="connsiteX3" fmla="*/ 6990782 w 8089623"/>
              <a:gd name="connsiteY3" fmla="*/ 5339334 h 6908800"/>
              <a:gd name="connsiteX4" fmla="*/ 7981698 w 8089623"/>
              <a:gd name="connsiteY4" fmla="*/ 6908800 h 6908800"/>
              <a:gd name="connsiteX0" fmla="*/ 381658 w 8112757"/>
              <a:gd name="connsiteY0" fmla="*/ 0 h 6908800"/>
              <a:gd name="connsiteX1" fmla="*/ 710063 w 8112757"/>
              <a:gd name="connsiteY1" fmla="*/ 3479657 h 6908800"/>
              <a:gd name="connsiteX2" fmla="*/ 5130944 w 8112757"/>
              <a:gd name="connsiteY2" fmla="*/ 4415459 h 6908800"/>
              <a:gd name="connsiteX3" fmla="*/ 7013917 w 8112757"/>
              <a:gd name="connsiteY3" fmla="*/ 5339334 h 6908800"/>
              <a:gd name="connsiteX4" fmla="*/ 8004833 w 8112757"/>
              <a:gd name="connsiteY4" fmla="*/ 6908800 h 6908800"/>
              <a:gd name="connsiteX0" fmla="*/ 385473 w 8115606"/>
              <a:gd name="connsiteY0" fmla="*/ 0 h 6908800"/>
              <a:gd name="connsiteX1" fmla="*/ 713878 w 8115606"/>
              <a:gd name="connsiteY1" fmla="*/ 3479657 h 6908800"/>
              <a:gd name="connsiteX2" fmla="*/ 5210269 w 8115606"/>
              <a:gd name="connsiteY2" fmla="*/ 4396313 h 6908800"/>
              <a:gd name="connsiteX3" fmla="*/ 7017732 w 8115606"/>
              <a:gd name="connsiteY3" fmla="*/ 5339334 h 6908800"/>
              <a:gd name="connsiteX4" fmla="*/ 8008648 w 8115606"/>
              <a:gd name="connsiteY4" fmla="*/ 6908800 h 6908800"/>
              <a:gd name="connsiteX0" fmla="*/ 385473 w 8157904"/>
              <a:gd name="connsiteY0" fmla="*/ 0 h 6908800"/>
              <a:gd name="connsiteX1" fmla="*/ 713878 w 8157904"/>
              <a:gd name="connsiteY1" fmla="*/ 3479657 h 6908800"/>
              <a:gd name="connsiteX2" fmla="*/ 5210269 w 8157904"/>
              <a:gd name="connsiteY2" fmla="*/ 4396313 h 6908800"/>
              <a:gd name="connsiteX3" fmla="*/ 7395281 w 8157904"/>
              <a:gd name="connsiteY3" fmla="*/ 5492508 h 6908800"/>
              <a:gd name="connsiteX4" fmla="*/ 8008648 w 8157904"/>
              <a:gd name="connsiteY4" fmla="*/ 6908800 h 6908800"/>
              <a:gd name="connsiteX0" fmla="*/ 395988 w 8163829"/>
              <a:gd name="connsiteY0" fmla="*/ 0 h 6908800"/>
              <a:gd name="connsiteX1" fmla="*/ 724393 w 8163829"/>
              <a:gd name="connsiteY1" fmla="*/ 3479657 h 6908800"/>
              <a:gd name="connsiteX2" fmla="*/ 5425739 w 8163829"/>
              <a:gd name="connsiteY2" fmla="*/ 4444180 h 6908800"/>
              <a:gd name="connsiteX3" fmla="*/ 7405796 w 8163829"/>
              <a:gd name="connsiteY3" fmla="*/ 5492508 h 6908800"/>
              <a:gd name="connsiteX4" fmla="*/ 8019163 w 8163829"/>
              <a:gd name="connsiteY4" fmla="*/ 6908800 h 6908800"/>
              <a:gd name="connsiteX0" fmla="*/ 402181 w 8167467"/>
              <a:gd name="connsiteY0" fmla="*/ 0 h 6908800"/>
              <a:gd name="connsiteX1" fmla="*/ 730586 w 8167467"/>
              <a:gd name="connsiteY1" fmla="*/ 3479657 h 6908800"/>
              <a:gd name="connsiteX2" fmla="*/ 5550591 w 8167467"/>
              <a:gd name="connsiteY2" fmla="*/ 4511194 h 6908800"/>
              <a:gd name="connsiteX3" fmla="*/ 7411989 w 8167467"/>
              <a:gd name="connsiteY3" fmla="*/ 5492508 h 6908800"/>
              <a:gd name="connsiteX4" fmla="*/ 8025356 w 8167467"/>
              <a:gd name="connsiteY4" fmla="*/ 6908800 h 6908800"/>
              <a:gd name="connsiteX0" fmla="*/ 417109 w 8176638"/>
              <a:gd name="connsiteY0" fmla="*/ 0 h 6908800"/>
              <a:gd name="connsiteX1" fmla="*/ 745514 w 8176638"/>
              <a:gd name="connsiteY1" fmla="*/ 3479657 h 6908800"/>
              <a:gd name="connsiteX2" fmla="*/ 5845984 w 8176638"/>
              <a:gd name="connsiteY2" fmla="*/ 4444181 h 6908800"/>
              <a:gd name="connsiteX3" fmla="*/ 7426917 w 8176638"/>
              <a:gd name="connsiteY3" fmla="*/ 5492508 h 6908800"/>
              <a:gd name="connsiteX4" fmla="*/ 8040284 w 8176638"/>
              <a:gd name="connsiteY4" fmla="*/ 6908800 h 6908800"/>
              <a:gd name="connsiteX0" fmla="*/ 417109 w 8249943"/>
              <a:gd name="connsiteY0" fmla="*/ 0 h 6908800"/>
              <a:gd name="connsiteX1" fmla="*/ 745514 w 8249943"/>
              <a:gd name="connsiteY1" fmla="*/ 3479657 h 6908800"/>
              <a:gd name="connsiteX2" fmla="*/ 5845984 w 8249943"/>
              <a:gd name="connsiteY2" fmla="*/ 4444181 h 6908800"/>
              <a:gd name="connsiteX3" fmla="*/ 7804467 w 8249943"/>
              <a:gd name="connsiteY3" fmla="*/ 5463788 h 6908800"/>
              <a:gd name="connsiteX4" fmla="*/ 8040284 w 8249943"/>
              <a:gd name="connsiteY4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943" h="6908800">
                <a:moveTo>
                  <a:pt x="417109" y="0"/>
                </a:moveTo>
                <a:cubicBezTo>
                  <a:pt x="-205191" y="1385358"/>
                  <a:pt x="-159299" y="2738960"/>
                  <a:pt x="745514" y="3479657"/>
                </a:cubicBezTo>
                <a:cubicBezTo>
                  <a:pt x="1650327" y="4220354"/>
                  <a:pt x="4669492" y="4113493"/>
                  <a:pt x="5845984" y="4444181"/>
                </a:cubicBezTo>
                <a:cubicBezTo>
                  <a:pt x="7022476" y="4774870"/>
                  <a:pt x="7438750" y="5053018"/>
                  <a:pt x="7804467" y="5463788"/>
                </a:cubicBezTo>
                <a:cubicBezTo>
                  <a:pt x="8170184" y="5874558"/>
                  <a:pt x="8465734" y="6728883"/>
                  <a:pt x="8040284" y="6908800"/>
                </a:cubicBezTo>
              </a:path>
            </a:pathLst>
          </a:custGeom>
          <a:noFill/>
          <a:ln w="127000" cap="flat" cmpd="sng">
            <a:solidFill>
              <a:srgbClr val="AAE8C6"/>
            </a:solidFill>
            <a:prstDash val="solid"/>
          </a:ln>
          <a:effectLst>
            <a:glow rad="139700">
              <a:srgbClr val="36AC4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0200022" y="2265474"/>
            <a:ext cx="6858001" cy="68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268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613" y="1785926"/>
            <a:ext cx="79298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Республиканское унитарное предприятие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«Научно-практический центр гигиены»</a:t>
            </a:r>
            <a:endParaRPr lang="ru-RU" b="1" dirty="0" smtClean="0">
              <a:solidFill>
                <a:srgbClr val="226C3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226C3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226C30"/>
                </a:solidFill>
                <a:latin typeface="Arial" pitchFamily="34" charset="0"/>
                <a:cs typeface="Arial" pitchFamily="34" charset="0"/>
              </a:rPr>
              <a:t>Республика Беларусь</a:t>
            </a:r>
            <a:endParaRPr lang="en-US" sz="2800" b="1" dirty="0" smtClean="0">
              <a:solidFill>
                <a:srgbClr val="226C3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220012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г. Минск, ул. Академическая, 8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тел.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+</a:t>
            </a:r>
            <a:r>
              <a:rPr lang="en-US" dirty="0">
                <a:latin typeface="Arial" pitchFamily="34" charset="0"/>
                <a:cs typeface="Arial" pitchFamily="34" charset="0"/>
              </a:rPr>
              <a:t>375 17 284-13-70, + 375 17 284-13-74,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факс: +375 17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284 </a:t>
            </a:r>
            <a:r>
              <a:rPr lang="en-US" dirty="0">
                <a:latin typeface="Arial" pitchFamily="34" charset="0"/>
                <a:cs typeface="Arial" pitchFamily="34" charset="0"/>
              </a:rPr>
              <a:t>03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45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email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8"/>
              </a:rPr>
              <a:t>rspch@rspch.by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1526" y="57574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www.certificate.by</a:t>
            </a:r>
          </a:p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www.rspch.by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 cstate="print"/>
          <a:srcRect r="4222" b="3134"/>
          <a:stretch>
            <a:fillRect/>
          </a:stretch>
        </p:blipFill>
        <p:spPr bwMode="auto">
          <a:xfrm>
            <a:off x="0" y="2786058"/>
            <a:ext cx="198438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7298"/>
            <a:ext cx="8507288" cy="1285884"/>
          </a:xfrm>
        </p:spPr>
        <p:txBody>
          <a:bodyPr>
            <a:normAutofit/>
          </a:bodyPr>
          <a:lstStyle/>
          <a:p>
            <a:pPr hangingPunct="0">
              <a:spcBef>
                <a:spcPts val="2400"/>
              </a:spcBef>
            </a:pPr>
            <a:r>
              <a:rPr lang="ru-RU" sz="2000" b="1" cap="all" dirty="0" smtClean="0">
                <a:solidFill>
                  <a:srgbClr val="226C30"/>
                </a:solidFill>
              </a:rPr>
              <a:t>ЗАКОН</a:t>
            </a:r>
            <a:br>
              <a:rPr lang="ru-RU" sz="2000" b="1" cap="all" dirty="0" smtClean="0">
                <a:solidFill>
                  <a:srgbClr val="226C30"/>
                </a:solidFill>
              </a:rPr>
            </a:br>
            <a:r>
              <a:rPr lang="ru-RU" sz="2000" b="1" dirty="0" smtClean="0">
                <a:solidFill>
                  <a:srgbClr val="226C30"/>
                </a:solidFill>
              </a:rPr>
              <a:t>РЕСПУБЛИКИ БЕЛАРУСЬ</a:t>
            </a:r>
            <a:r>
              <a:rPr lang="ru-RU" sz="2000" b="1" cap="all" dirty="0" smtClean="0">
                <a:solidFill>
                  <a:srgbClr val="226C30"/>
                </a:solidFill>
              </a:rPr>
              <a:t/>
            </a:r>
            <a:br>
              <a:rPr lang="ru-RU" sz="2000" b="1" cap="all" dirty="0" smtClean="0">
                <a:solidFill>
                  <a:srgbClr val="226C30"/>
                </a:solidFill>
              </a:rPr>
            </a:br>
            <a:r>
              <a:rPr lang="ru-RU" sz="2000" b="1" dirty="0" smtClean="0">
                <a:solidFill>
                  <a:srgbClr val="226C30"/>
                </a:solidFill>
              </a:rPr>
              <a:t>О санитарно-эпидемиологическом благополучии населения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00307"/>
            <a:ext cx="8229600" cy="3286148"/>
          </a:xfrm>
        </p:spPr>
        <p:txBody>
          <a:bodyPr>
            <a:noAutofit/>
          </a:bodyPr>
          <a:lstStyle/>
          <a:p>
            <a:pPr hangingPunct="0">
              <a:buNone/>
            </a:pPr>
            <a:r>
              <a:rPr lang="ru-RU" sz="1600" b="1" dirty="0" smtClean="0"/>
              <a:t>Статья 16.	Государственная санитарно-гигиеническая экспертиза</a:t>
            </a:r>
          </a:p>
          <a:p>
            <a:pPr hangingPunct="0">
              <a:spcBef>
                <a:spcPts val="600"/>
              </a:spcBef>
            </a:pPr>
            <a:r>
              <a:rPr lang="ru-RU" sz="1600" dirty="0" smtClean="0"/>
              <a:t>Государственную санитарно-гигиеническую экспертизу проводят по заявлениям организаций, индивидуальных предпринимателей органы и учреждения, осуществляющие государственный санитарный надзор.</a:t>
            </a:r>
          </a:p>
          <a:p>
            <a:pPr hangingPunct="0">
              <a:spcBef>
                <a:spcPts val="600"/>
              </a:spcBef>
            </a:pPr>
            <a:r>
              <a:rPr lang="ru-RU" sz="1600" dirty="0" smtClean="0"/>
              <a:t>По результатам государственной санитарно-гигиенической экспертизы выдается санитарно-гигиеническое</a:t>
            </a:r>
            <a:r>
              <a:rPr lang="ru-RU" sz="1600" b="1" dirty="0" smtClean="0"/>
              <a:t> </a:t>
            </a:r>
            <a:r>
              <a:rPr lang="ru-RU" sz="1600" dirty="0" smtClean="0"/>
              <a:t>заключение.</a:t>
            </a:r>
          </a:p>
          <a:p>
            <a:pPr hangingPunct="0">
              <a:spcBef>
                <a:spcPts val="600"/>
              </a:spcBef>
            </a:pPr>
            <a:r>
              <a:rPr lang="ru-RU" sz="1600" dirty="0" smtClean="0"/>
              <a:t>Финансирование работ по проведению государственной санитарно-гигиенической экспертизы осуществляется за счет средств организаций, индивидуальных предпринимателей, если иное не установлено актами законодательства.</a:t>
            </a:r>
          </a:p>
          <a:p>
            <a:pPr hangingPunct="0">
              <a:spcBef>
                <a:spcPts val="600"/>
              </a:spcBef>
            </a:pPr>
            <a:r>
              <a:rPr lang="ru-RU" sz="1600" dirty="0" smtClean="0"/>
              <a:t>Порядок и условия проведения государственной санитарно-гигиенической экспертизы определяются Советом Министров Республики Беларусь.</a:t>
            </a:r>
            <a:endParaRPr lang="ru-RU" sz="1600" dirty="0">
              <a:latin typeface="+mj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7298"/>
            <a:ext cx="8507288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ПОСТАНОВЛЕНИЕ СОВЕТА МИНИСТРОВ РЕСПУБЛИКИ БЕЛАРУСЬ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11 июля 2012 г. N 635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 НЕКОТОРЫХ ВОПРОСАХ САНИТАРНО-ЭПИДЕМИОЛОГИЧЕСКОГО БЛАГОПОЛУЧИЯ НАСЕЛЕНИЯ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14621"/>
            <a:ext cx="8229600" cy="3071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соответствии с </a:t>
            </a:r>
            <a:r>
              <a:rPr lang="ru-RU" sz="2400" dirty="0" smtClean="0">
                <a:hlinkClick r:id="rId2"/>
              </a:rPr>
              <a:t>частями третьей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3"/>
              </a:rPr>
              <a:t>седьмой статьи 16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/>
              </a:rPr>
              <a:t>частью пятой статьи 18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/>
              </a:rPr>
              <a:t>частью второй статьи 19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/>
              </a:rPr>
              <a:t>частью второй статьи 20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/>
              </a:rPr>
              <a:t>абзацем вторым статьи 42</a:t>
            </a:r>
            <a:r>
              <a:rPr lang="ru-RU" sz="2400" dirty="0" smtClean="0"/>
              <a:t> Закона Республики Беларусь от 7 января 2012 года "О санитарно-эпидемиологическом благополучии населения", </a:t>
            </a:r>
            <a:r>
              <a:rPr lang="ru-RU" sz="2400" dirty="0" smtClean="0">
                <a:hlinkClick r:id="rId8"/>
              </a:rPr>
              <a:t>статьей 25</a:t>
            </a:r>
            <a:r>
              <a:rPr lang="ru-RU" sz="2400" dirty="0" smtClean="0"/>
              <a:t> Закона Республики Беларусь от 23 июля 2008 года "О Совете Министров Республики Беларусь" Совет Министров Республики Беларусь ПОСТАНОВЛЯЕТ:</a:t>
            </a:r>
          </a:p>
          <a:p>
            <a:pPr marL="0" indent="0">
              <a:buNone/>
            </a:pPr>
            <a:r>
              <a:rPr lang="ru-RU" sz="2400" dirty="0" smtClean="0"/>
              <a:t>1. Утвердить прилагаемый </a:t>
            </a:r>
            <a:r>
              <a:rPr lang="ru-RU" sz="2400" dirty="0" smtClean="0">
                <a:hlinkClick r:id="rId9" action="ppaction://hlinkfile"/>
              </a:rPr>
              <a:t>перечень</a:t>
            </a:r>
            <a:r>
              <a:rPr lang="ru-RU" sz="2400" dirty="0" smtClean="0"/>
              <a:t> продукции, подлежащей государственной санитарно-гигиенической экспертизе…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ПЕРЕЧЕНЬ ПРОДУКЦИИ, ПОДЛЕЖАЩЕЙ ГОСУДАРСТВЕННОЙ САНИТАРНО-ГИГИЕНИЧЕСКОЙ ЭКСПЕРТИЗЕ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29600" cy="3437575"/>
          </a:xfrm>
        </p:spPr>
        <p:txBody>
          <a:bodyPr>
            <a:normAutofit fontScale="92500" lnSpcReduction="20000"/>
          </a:bodyPr>
          <a:lstStyle/>
          <a:p>
            <a:pPr marL="360000">
              <a:spcBef>
                <a:spcPts val="0"/>
              </a:spcBef>
            </a:pPr>
            <a:r>
              <a:rPr lang="ru-RU" sz="2400" dirty="0" smtClean="0"/>
              <a:t>…</a:t>
            </a:r>
          </a:p>
          <a:p>
            <a:pPr marL="360000">
              <a:spcBef>
                <a:spcPts val="300"/>
              </a:spcBef>
            </a:pPr>
            <a:r>
              <a:rPr lang="ru-RU" sz="2400" dirty="0" smtClean="0"/>
              <a:t>2. Товары для детей - игры и игрушки, постельное белье, одежда, обувь, учебные пособия, мебель, коляски, сумки (ранцы, рюкзаки, портфели и другое), </a:t>
            </a:r>
            <a:r>
              <a:rPr lang="ru-RU" sz="2400" b="1" dirty="0" smtClean="0">
                <a:solidFill>
                  <a:srgbClr val="E23D2C"/>
                </a:solidFill>
              </a:rPr>
              <a:t>дневники и аналогичные изделия, тетради, прочие канцелярские товары из бумаги и картона,</a:t>
            </a:r>
            <a:r>
              <a:rPr lang="ru-RU" sz="2400" dirty="0" smtClean="0">
                <a:solidFill>
                  <a:srgbClr val="E23D2C"/>
                </a:solidFill>
              </a:rPr>
              <a:t> </a:t>
            </a:r>
            <a:r>
              <a:rPr lang="ru-RU" sz="2400" dirty="0" smtClean="0"/>
              <a:t>принадлежности канцелярские или школьные, а также искусственные полимерные и синтетические материалы для изготовления товаров детского ассортимента.</a:t>
            </a:r>
          </a:p>
          <a:p>
            <a:pPr marL="360000">
              <a:spcBef>
                <a:spcPts val="0"/>
              </a:spcBef>
            </a:pPr>
            <a:r>
              <a:rPr lang="ru-RU" sz="2400" dirty="0" smtClean="0"/>
              <a:t>…</a:t>
            </a:r>
          </a:p>
          <a:p>
            <a:pPr marL="360000">
              <a:spcBef>
                <a:spcPts val="300"/>
              </a:spcBef>
            </a:pPr>
            <a:r>
              <a:rPr lang="ru-RU" sz="2400" dirty="0" smtClean="0"/>
              <a:t>8. </a:t>
            </a:r>
            <a:r>
              <a:rPr lang="ru-RU" sz="2400" b="1" dirty="0" smtClean="0">
                <a:solidFill>
                  <a:srgbClr val="E23D2C"/>
                </a:solidFill>
              </a:rPr>
              <a:t>Издательская продукция - учебные издания и пособия для общеобразовательных средних и высших учебных заведений, книжные и журнальные издания для детей и подростков.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71546"/>
            <a:ext cx="8507288" cy="10613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Санитарные </a:t>
            </a:r>
            <a:r>
              <a:rPr lang="ru-RU" sz="2400" b="1" dirty="0">
                <a:solidFill>
                  <a:srgbClr val="002060"/>
                </a:solidFill>
              </a:rPr>
              <a:t>нормы и правила «Требования к производству и реализации учебных изданий для общего среднего образования</a:t>
            </a:r>
            <a:r>
              <a:rPr lang="ru-RU" sz="2400" b="1" dirty="0" smtClean="0">
                <a:solidFill>
                  <a:srgbClr val="002060"/>
                </a:solidFill>
              </a:rPr>
              <a:t>»,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у</a:t>
            </a:r>
            <a:r>
              <a:rPr lang="ru-RU" sz="1800" dirty="0" smtClean="0">
                <a:solidFill>
                  <a:srgbClr val="002060"/>
                </a:solidFill>
              </a:rPr>
              <a:t>тв. Постановлением Министерства здравоохранения Республики Беларусь  09.03.2015 №</a:t>
            </a:r>
            <a:r>
              <a:rPr lang="ru-RU" sz="1800" dirty="0">
                <a:solidFill>
                  <a:srgbClr val="002060"/>
                </a:solidFill>
              </a:rPr>
              <a:t> </a:t>
            </a:r>
            <a:r>
              <a:rPr lang="ru-RU" sz="1800" dirty="0" smtClean="0">
                <a:solidFill>
                  <a:srgbClr val="002060"/>
                </a:solidFill>
              </a:rPr>
              <a:t>25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653598"/>
          </a:xfrm>
        </p:spPr>
        <p:txBody>
          <a:bodyPr>
            <a:noAutofit/>
          </a:bodyPr>
          <a:lstStyle/>
          <a:p>
            <a:pPr marL="0" indent="0" algn="ctr">
              <a:lnSpc>
                <a:spcPts val="1400"/>
              </a:lnSpc>
              <a:spcBef>
                <a:spcPts val="200"/>
              </a:spcBef>
              <a:buNone/>
            </a:pPr>
            <a:r>
              <a:rPr lang="ru-RU" sz="1600" dirty="0"/>
              <a:t>ГЛАВА 1</a:t>
            </a:r>
          </a:p>
          <a:p>
            <a:pPr marL="0" indent="0" algn="ctr">
              <a:lnSpc>
                <a:spcPts val="1400"/>
              </a:lnSpc>
              <a:spcBef>
                <a:spcPts val="200"/>
              </a:spcBef>
              <a:buNone/>
            </a:pPr>
            <a:r>
              <a:rPr lang="ru-RU" sz="1600" dirty="0"/>
              <a:t>ОБЩИЕ ПОЛОЖЕНИЯ</a:t>
            </a:r>
          </a:p>
          <a:p>
            <a:pPr lvl="0">
              <a:lnSpc>
                <a:spcPts val="15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600" dirty="0" smtClean="0"/>
              <a:t>Настоящие </a:t>
            </a:r>
            <a:r>
              <a:rPr lang="ru-RU" sz="1600" dirty="0"/>
              <a:t>Санитарные нормы и правила устанавливают требования к производству и реализации учебных изданий для общего среднего образования.</a:t>
            </a:r>
          </a:p>
          <a:p>
            <a:pPr lvl="0">
              <a:lnSpc>
                <a:spcPts val="15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600" dirty="0"/>
              <a:t>Действие настоящих Санитарных норм и правил распространяется </a:t>
            </a:r>
            <a:r>
              <a:rPr lang="ru-RU" sz="1600" b="1" dirty="0"/>
              <a:t>на учебные печатные издания</a:t>
            </a:r>
            <a:r>
              <a:rPr lang="ru-RU" sz="1600" dirty="0"/>
              <a:t>, в том числе </a:t>
            </a:r>
            <a:r>
              <a:rPr lang="ru-RU" sz="1600" b="1" dirty="0"/>
              <a:t>печатные комбинированные </a:t>
            </a:r>
            <a:r>
              <a:rPr lang="ru-RU" sz="1600" dirty="0"/>
              <a:t>(учебники, учебные пособия, пособия, практикумы, хрестоматии</a:t>
            </a:r>
            <a:r>
              <a:rPr lang="ru-RU" sz="1600" dirty="0" smtClean="0"/>
              <a:t>) , </a:t>
            </a:r>
            <a:r>
              <a:rPr lang="ru-RU" sz="1600" b="1" dirty="0"/>
              <a:t>учебные электронные издания </a:t>
            </a:r>
            <a:r>
              <a:rPr lang="ru-RU" sz="1600" dirty="0"/>
              <a:t>(в части требований к оформлению текстовой информации и выходным сведениям), выпускаемые с использованием шрифтов кириллической и (или) латинской графических основ, предназначенные для учащихся учреждений, реализующих образовательные программы общего среднего образования, одобренные Министерством образования Республики Беларусь в установленном порядке в качестве соответствующего вида издания.</a:t>
            </a:r>
          </a:p>
          <a:p>
            <a:pPr lvl="0">
              <a:lnSpc>
                <a:spcPts val="15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600" dirty="0"/>
              <a:t>Действие настоящих Санитарных норм и правил не распространяется на</a:t>
            </a:r>
            <a:r>
              <a:rPr lang="ru-RU" sz="1600" dirty="0" smtClean="0"/>
              <a:t>: картографические </a:t>
            </a:r>
            <a:r>
              <a:rPr lang="ru-RU" sz="1600" dirty="0"/>
              <a:t>издания (атласы, контурные карты и другие), плакаты</a:t>
            </a:r>
            <a:r>
              <a:rPr lang="ru-RU" sz="1600" dirty="0" smtClean="0"/>
              <a:t>; издания</a:t>
            </a:r>
            <a:r>
              <a:rPr lang="ru-RU" sz="1600" dirty="0"/>
              <a:t>, предназначенные для учащихся, обучающихся в учреждениях образования, реализующих образовательные программы специального образования на уровне общего среднего образования</a:t>
            </a:r>
            <a:r>
              <a:rPr lang="ru-RU" sz="1600" dirty="0" smtClean="0"/>
              <a:t>; издания</a:t>
            </a:r>
            <a:r>
              <a:rPr lang="ru-RU" sz="1600" dirty="0"/>
              <a:t>, предназначенные для дополнительного образования детей и молодежи</a:t>
            </a:r>
            <a:r>
              <a:rPr lang="ru-RU" sz="1600" dirty="0" smtClean="0"/>
              <a:t>; электронные </a:t>
            </a:r>
            <a:r>
              <a:rPr lang="ru-RU" sz="1600" dirty="0"/>
              <a:t>копии учебных печатных изданий. 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10487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Санитарные нормы и правила «Требования к производству и реализации учебных изданий для общего среднего образования»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5"/>
            <a:ext cx="8229600" cy="329355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ru-RU" sz="1700" b="1" dirty="0" smtClean="0"/>
              <a:t>4. Показатели </a:t>
            </a:r>
            <a:r>
              <a:rPr lang="ru-RU" sz="1700" b="1" dirty="0"/>
              <a:t>безопасности изданий, гигиенические требования к оформлению текстовой информации в учебных электронных изданиях должны соответствовать Гигиеническому нормативу «Показатели безопасности учебных изданий для общего среднего образования»</a:t>
            </a:r>
            <a:r>
              <a:rPr lang="ru-RU" sz="1700" dirty="0"/>
              <a:t>, утвержденному постановлением, которым утверждены настоящие Санитарные нормы и </a:t>
            </a:r>
            <a:r>
              <a:rPr lang="ru-RU" sz="1700" dirty="0" smtClean="0"/>
              <a:t>правила. </a:t>
            </a:r>
            <a:endParaRPr lang="ru-RU" sz="17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700" dirty="0" smtClean="0"/>
              <a:t>5. Настоящие </a:t>
            </a:r>
            <a:r>
              <a:rPr lang="ru-RU" sz="1700" dirty="0"/>
              <a:t>Санитарные нормы и правила обязательны для соблюдения государственными органами, иными организациями, физическими лицами, в том числе индивидуальными предпринимателями, деятельность которых связана с производством и (или) реализацией изданий.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700" dirty="0" smtClean="0"/>
              <a:t>6. Государственный </a:t>
            </a:r>
            <a:r>
              <a:rPr lang="ru-RU" sz="1700" dirty="0"/>
              <a:t>санитарный надзор за соблюдением настоящих Санитарных норм и правил осуществляется в порядке, установленном законодательством Республики Беларусь.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700" dirty="0" smtClean="0"/>
              <a:t>7. За </a:t>
            </a:r>
            <a:r>
              <a:rPr lang="ru-RU" sz="1700" dirty="0"/>
              <a:t>нарушение настоящих Санитарных норм и правил, виновные лица несут ответственность в соответствии с законодательными актами Республики Беларусь.</a:t>
            </a:r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1379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25618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07288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Санитарные нормы и правила «Требования к производству и реализации учебных изданий для общего среднего образования»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164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600" dirty="0"/>
              <a:t>ГЛАВА 2</a:t>
            </a:r>
          </a:p>
          <a:p>
            <a:pPr marL="0" indent="0" algn="ctr">
              <a:buNone/>
            </a:pPr>
            <a:r>
              <a:rPr lang="ru-RU" sz="1600" dirty="0"/>
              <a:t>ТРЕБОВАНИЯ К ПРОИЗВОДСТВУ И РЕАЛИЗАЦИИ ИЗДАНИЙ</a:t>
            </a:r>
          </a:p>
          <a:p>
            <a:pPr marL="0" indent="0">
              <a:buNone/>
            </a:pPr>
            <a:r>
              <a:rPr lang="ru-RU" sz="1600" dirty="0" smtClean="0"/>
              <a:t>8. </a:t>
            </a:r>
            <a:r>
              <a:rPr lang="ru-RU" sz="1600" dirty="0"/>
              <a:t> </a:t>
            </a:r>
            <a:r>
              <a:rPr lang="ru-RU" sz="1600" dirty="0" smtClean="0"/>
              <a:t>Организации </a:t>
            </a:r>
            <a:r>
              <a:rPr lang="ru-RU" sz="1600" dirty="0"/>
              <a:t>или физические лица, в том числе индивидуальные предприниматели, осуществляющие производство и реализацию изданий, </a:t>
            </a:r>
            <a:r>
              <a:rPr lang="ru-RU" sz="1600" b="1" dirty="0"/>
              <a:t>должны подтверждать их качество и безопасность документами, предусмотренными законодательством Республики Беларусь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9. Подготовка </a:t>
            </a:r>
            <a:r>
              <a:rPr lang="ru-RU" sz="1600" dirty="0"/>
              <a:t>и выпуск изданий должны осуществляться в порядке, установленном законодательством Республики </a:t>
            </a:r>
            <a:r>
              <a:rPr lang="ru-RU" sz="1600" dirty="0" smtClean="0"/>
              <a:t>Беларусь…</a:t>
            </a:r>
          </a:p>
          <a:p>
            <a:pPr marL="0" lvl="0" indent="0">
              <a:buNone/>
            </a:pPr>
            <a:r>
              <a:rPr lang="ru-RU" sz="1600" dirty="0"/>
              <a:t>11. </a:t>
            </a:r>
            <a:r>
              <a:rPr lang="ru-RU" sz="1600" b="1" dirty="0"/>
              <a:t>Организации и физические лица, в том числе индивидуальные предприниматели, осуществляющие производство изданий, должны обеспечивать проведение производственного контроля</a:t>
            </a:r>
            <a:r>
              <a:rPr lang="ru-RU" sz="1600" dirty="0"/>
              <a:t>, который включает:</a:t>
            </a:r>
          </a:p>
          <a:p>
            <a:pPr marL="0" indent="457200">
              <a:buNone/>
            </a:pPr>
            <a:r>
              <a:rPr lang="ru-RU" sz="1600" u="sng" dirty="0"/>
              <a:t>входной контроль безопасности поступающих материалов</a:t>
            </a:r>
            <a:r>
              <a:rPr lang="ru-RU" sz="1600" dirty="0"/>
              <a:t>, используемых для изготовления изданий, в рамках которого осуществляется оценка сопроводительных документов, подтверждающих качество и безопасность таких материалов (сертификат соответствия, паспорт безопасности, протоколы исследований (испытаний) и другое);</a:t>
            </a:r>
          </a:p>
          <a:p>
            <a:pPr marL="0" indent="457200">
              <a:buNone/>
            </a:pPr>
            <a:r>
              <a:rPr lang="ru-RU" sz="1600" u="sng" dirty="0"/>
              <a:t>лабораторные исследования (испытания)</a:t>
            </a:r>
            <a:r>
              <a:rPr lang="ru-RU" sz="1600" b="1" u="sng" dirty="0"/>
              <a:t> типовых </a:t>
            </a:r>
            <a:r>
              <a:rPr lang="ru-RU" sz="1600" u="sng" dirty="0"/>
              <a:t>образцов изданий</a:t>
            </a:r>
            <a:r>
              <a:rPr lang="ru-RU" sz="1600" dirty="0"/>
              <a:t> по показателям безопасности, проводимые в аккредитованных (аттестованных) в установленном порядке лабораториях.</a:t>
            </a:r>
          </a:p>
          <a:p>
            <a:pPr marL="0" indent="457200">
              <a:buNone/>
            </a:pPr>
            <a:r>
              <a:rPr lang="ru-RU" sz="1600" dirty="0"/>
              <a:t>Лабораторные исследования (испытания) типовых образцов изданий в целях производственного контроля по показателям безопасности должны проводиться при изменении технологии изготовления изданий, которая может повлиять на показатели безопасности, установленные Гигиеническим </a:t>
            </a:r>
            <a:r>
              <a:rPr lang="ru-RU" sz="1500" dirty="0"/>
              <a:t>нормативом, но не реже одного раза в 2 </a:t>
            </a:r>
            <a:r>
              <a:rPr lang="ru-RU" sz="1500" dirty="0" smtClean="0"/>
              <a:t>года…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29960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116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/>
              <a:t>Гигиенический норматив «Показатели безопасности учебных изданий для общего среднего образования</a:t>
            </a:r>
            <a:r>
              <a:rPr lang="ru-RU" sz="2400" b="1" dirty="0" smtClean="0"/>
              <a:t>»,</a:t>
            </a:r>
            <a:br>
              <a:rPr lang="ru-RU" sz="2400" b="1" dirty="0" smtClean="0"/>
            </a:br>
            <a:r>
              <a:rPr lang="ru-RU" sz="1800" dirty="0"/>
              <a:t>утв. Постановлением Министерства здравоохранения Республики Беларусь  09.03.2015 № 25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16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0" indent="0" algn="ctr">
              <a:buNone/>
            </a:pPr>
            <a:r>
              <a:rPr lang="ru-RU" sz="1600" dirty="0"/>
              <a:t>ГЛАВА 2</a:t>
            </a:r>
          </a:p>
          <a:p>
            <a:pPr marL="0" indent="0" algn="ctr">
              <a:buNone/>
            </a:pPr>
            <a:r>
              <a:rPr lang="ru-RU" sz="1600" dirty="0"/>
              <a:t>ОБЩИЕ ТРЕБОВАНИЯ К ИЗДАНИЯМ</a:t>
            </a:r>
          </a:p>
          <a:p>
            <a:pPr marL="0" lvl="0" indent="0">
              <a:buNone/>
            </a:pPr>
            <a:endParaRPr lang="ru-RU" sz="1600" dirty="0" smtClean="0"/>
          </a:p>
          <a:p>
            <a:pPr marL="180000" lvl="0" indent="0">
              <a:buNone/>
            </a:pPr>
            <a:r>
              <a:rPr lang="ru-RU" sz="1600" dirty="0" smtClean="0"/>
              <a:t>7. Масса </a:t>
            </a:r>
            <a:r>
              <a:rPr lang="ru-RU" sz="1600" dirty="0"/>
              <a:t>издания должна быть не более:</a:t>
            </a:r>
          </a:p>
          <a:p>
            <a:pPr marL="540000" indent="0">
              <a:buNone/>
            </a:pPr>
            <a:r>
              <a:rPr lang="ru-RU" sz="1600" dirty="0"/>
              <a:t>250 г – для I класса;</a:t>
            </a:r>
          </a:p>
          <a:p>
            <a:pPr marL="540000" indent="0">
              <a:buNone/>
            </a:pPr>
            <a:r>
              <a:rPr lang="ru-RU" sz="1600" dirty="0"/>
              <a:t>300 г – для </a:t>
            </a:r>
            <a:r>
              <a:rPr lang="en-US" sz="1600" dirty="0"/>
              <a:t>II</a:t>
            </a:r>
            <a:r>
              <a:rPr lang="ru-RU" sz="1600" dirty="0"/>
              <a:t>-</a:t>
            </a:r>
            <a:r>
              <a:rPr lang="en-US" sz="1600" dirty="0"/>
              <a:t>V</a:t>
            </a:r>
            <a:r>
              <a:rPr lang="ru-RU" sz="1600" dirty="0"/>
              <a:t> классов;</a:t>
            </a:r>
          </a:p>
          <a:p>
            <a:pPr marL="540000" indent="0">
              <a:buNone/>
            </a:pPr>
            <a:r>
              <a:rPr lang="ru-RU" sz="1600" dirty="0"/>
              <a:t>400 г – для </a:t>
            </a:r>
            <a:r>
              <a:rPr lang="en-US" sz="1600" dirty="0"/>
              <a:t>VI</a:t>
            </a:r>
            <a:r>
              <a:rPr lang="ru-RU" sz="1600" dirty="0"/>
              <a:t>-</a:t>
            </a:r>
            <a:r>
              <a:rPr lang="en-US" sz="1600" dirty="0"/>
              <a:t>VII</a:t>
            </a:r>
            <a:r>
              <a:rPr lang="ru-RU" sz="1600" dirty="0"/>
              <a:t> классов;</a:t>
            </a:r>
          </a:p>
          <a:p>
            <a:pPr marL="540000" indent="0">
              <a:buNone/>
            </a:pPr>
            <a:r>
              <a:rPr lang="ru-RU" sz="1600" dirty="0"/>
              <a:t>450 г – для </a:t>
            </a:r>
            <a:r>
              <a:rPr lang="en-US" sz="1600" dirty="0"/>
              <a:t>VIII</a:t>
            </a:r>
            <a:r>
              <a:rPr lang="ru-RU" sz="1600" dirty="0"/>
              <a:t>-</a:t>
            </a:r>
            <a:r>
              <a:rPr lang="en-US" sz="1600" dirty="0"/>
              <a:t>X</a:t>
            </a:r>
            <a:r>
              <a:rPr lang="ru-RU" sz="1600" dirty="0"/>
              <a:t> классов;</a:t>
            </a:r>
          </a:p>
          <a:p>
            <a:pPr marL="540000" indent="0">
              <a:buNone/>
            </a:pPr>
            <a:r>
              <a:rPr lang="ru-RU" sz="1600" dirty="0"/>
              <a:t>500 г – для </a:t>
            </a:r>
            <a:r>
              <a:rPr lang="en-US" sz="1600" dirty="0"/>
              <a:t>XI</a:t>
            </a:r>
            <a:r>
              <a:rPr lang="ru-RU" sz="1600" dirty="0"/>
              <a:t> классов</a:t>
            </a:r>
            <a:r>
              <a:rPr lang="ru-RU" sz="1600" dirty="0" smtClean="0"/>
              <a:t>.</a:t>
            </a:r>
          </a:p>
          <a:p>
            <a:pPr marL="540000" indent="0">
              <a:buNone/>
            </a:pPr>
            <a:r>
              <a:rPr lang="ru-RU" sz="1600" dirty="0"/>
              <a:t>В отдельных случаях масса издания может быть увеличена до 10 </a:t>
            </a:r>
            <a:r>
              <a:rPr lang="ru-RU" sz="1600" dirty="0" smtClean="0"/>
              <a:t>%.</a:t>
            </a:r>
          </a:p>
          <a:p>
            <a:endParaRPr lang="ru-RU" sz="1600" cap="all" dirty="0" smtClean="0"/>
          </a:p>
          <a:p>
            <a:pPr marL="540000" indent="0">
              <a:buNone/>
            </a:pPr>
            <a:endParaRPr lang="ru-RU" sz="1600" dirty="0"/>
          </a:p>
          <a:p>
            <a:pPr>
              <a:lnSpc>
                <a:spcPts val="1400"/>
              </a:lnSpc>
              <a:spcBef>
                <a:spcPts val="200"/>
              </a:spcBef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764704"/>
            <a:ext cx="4139952" cy="457200"/>
          </a:xfrm>
        </p:spPr>
        <p:txBody>
          <a:bodyPr/>
          <a:lstStyle/>
          <a:p>
            <a:r>
              <a:rPr lang="ru-RU" sz="1100" dirty="0" smtClean="0"/>
              <a:t>XVIII Конгресс педиатров России, 15 февраля 2015 г.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6120000"/>
            <a:ext cx="936104" cy="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7"/>
          <a:stretch/>
        </p:blipFill>
        <p:spPr>
          <a:xfrm rot="16200000">
            <a:off x="4507021" y="2293751"/>
            <a:ext cx="113316" cy="9160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-16645" y="0"/>
            <a:ext cx="9160645" cy="112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332656"/>
            <a:ext cx="729027" cy="729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0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Научно-практический центр гигиены </a:t>
            </a:r>
          </a:p>
        </p:txBody>
      </p:sp>
    </p:spTree>
    <p:extLst>
      <p:ext uri="{BB962C8B-B14F-4D97-AF65-F5344CB8AC3E}">
        <p14:creationId xmlns:p14="http://schemas.microsoft.com/office/powerpoint/2010/main" val="30611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РУП НПЦ гигиен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РУП НПЦ гигиены</Template>
  <TotalTime>2677</TotalTime>
  <Words>1761</Words>
  <Application>Microsoft Office PowerPoint</Application>
  <PresentationFormat>Экран (4:3)</PresentationFormat>
  <Paragraphs>196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РУП НПЦ гигиены</vt:lpstr>
      <vt:lpstr>Требования безопасности издательской продукции для детей в соответствии с ТР ТС 007/2011 «О безопасности продукции, предназначенной для детей и подростков» и Гигиеническим нормативом «Показатели безопасности отдельных видов продукции для детей» </vt:lpstr>
      <vt:lpstr>ЗАКОН Республики БЕЛАРУСЬ О санитарно-эпидемиологическом благополучии населения 7 января 2012 г. № 340-3</vt:lpstr>
      <vt:lpstr>ЗАКОН РЕСПУБЛИКИ БЕЛАРУСЬ О санитарно-эпидемиологическом благополучии населения </vt:lpstr>
      <vt:lpstr>ПОСТАНОВЛЕНИЕ СОВЕТА МИНИСТРОВ РЕСПУБЛИКИ БЕЛАРУСЬ 11 июля 2012 г. N 635  О НЕКОТОРЫХ ВОПРОСАХ САНИТАРНО-ЭПИДЕМИОЛОГИЧЕСКОГО БЛАГОПОЛУЧИЯ НАСЕЛЕНИЯ </vt:lpstr>
      <vt:lpstr>ПЕРЕЧЕНЬ ПРОДУКЦИИ, ПОДЛЕЖАЩЕЙ ГОСУДАРСТВЕННОЙ САНИТАРНО-ГИГИЕНИЧЕСКОЙ ЭКСПЕРТИЗЕ:</vt:lpstr>
      <vt:lpstr> Санитарные нормы и правила «Требования к производству и реализации учебных изданий для общего среднего образования», утв. Постановлением Министерства здравоохранения Республики Беларусь  09.03.2015 № 25 </vt:lpstr>
      <vt:lpstr>Санитарные нормы и правила «Требования к производству и реализации учебных изданий для общего среднего образования»</vt:lpstr>
      <vt:lpstr>Санитарные нормы и правила «Требования к производству и реализации учебных изданий для общего среднего образования»</vt:lpstr>
      <vt:lpstr>Гигиенический норматив «Показатели безопасности учебных изданий для общего среднего образования», утв. Постановлением Министерства здравоохранения Республики Беларусь  09.03.2015 № 25</vt:lpstr>
      <vt:lpstr> Гигиенический норматив «Показатели безопасности учебных изданий для общего среднего образования» </vt:lpstr>
      <vt:lpstr> </vt:lpstr>
      <vt:lpstr>ТР ТС 007/2011  О безопасности продукции, предназначенной для детей и подростков</vt:lpstr>
      <vt:lpstr>ТР ТС 007/2011  О безопасности продукции, предназначенной для детей и подростков</vt:lpstr>
      <vt:lpstr>ТР ТС 007/2011  О безопасности продукции, предназначенной для детей и подростков</vt:lpstr>
      <vt:lpstr>ТР ТС 007/2011  О безопасности продукции, предназначенной для детей и подростков</vt:lpstr>
      <vt:lpstr> Санитарные нормы и правила «Требования к производству и реализации отдельных видов продукции для детей» , утв. Постановлением Министерства здравоохранения Республики Беларусь 20 декабря 2012 № 200 </vt:lpstr>
      <vt:lpstr> Санитарные нормы и правила «Требования к производству и реализации отдельных видов продукции для детей» , утв. Постановлением Министерства здравоохранения Республики Беларусь 20 декабря 2012 № 200 </vt:lpstr>
      <vt:lpstr> Санитарные нормы и правила «Требования к производству и реализации отдельных видов продукции для детей» , утв. Постановлением Министерства здравоохранения Республики Беларусь 20 декабря 2012 № 200 </vt:lpstr>
      <vt:lpstr> Санитарные нормы и правила «Требования к производству и реализации отдельных видов продукции для детей» , утв. Постановлением Министерства здравоохранения Республики Беларусь 20 декабря 2012 № 200 </vt:lpstr>
      <vt:lpstr> Санитарные нормы и правила «Требования к производству и реализации отдельных видов продукции для детей» , утв. Постановлением Министерства здравоохранения Республики Беларусь 20 декабря 2012 № 200 </vt:lpstr>
      <vt:lpstr> Гигиенический норматив «Показатели безопасности отдельных видов продукции для детей», утв. Постановлением Министерства здравоохранения Республики Беларусь 20 декабря 2012 № 200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XP_603</dc:creator>
  <cp:lastModifiedBy>Admin</cp:lastModifiedBy>
  <cp:revision>441</cp:revision>
  <dcterms:created xsi:type="dcterms:W3CDTF">2014-11-24T07:20:12Z</dcterms:created>
  <dcterms:modified xsi:type="dcterms:W3CDTF">2015-04-03T11:10:05Z</dcterms:modified>
</cp:coreProperties>
</file>